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handoutMasterIdLst>
    <p:handoutMasterId r:id="rId56"/>
  </p:handoutMasterIdLst>
  <p:sldIdLst>
    <p:sldId id="371" r:id="rId3"/>
    <p:sldId id="267" r:id="rId4"/>
    <p:sldId id="275" r:id="rId5"/>
    <p:sldId id="334" r:id="rId6"/>
    <p:sldId id="321" r:id="rId7"/>
    <p:sldId id="322" r:id="rId8"/>
    <p:sldId id="323" r:id="rId9"/>
    <p:sldId id="324" r:id="rId10"/>
    <p:sldId id="372" r:id="rId11"/>
    <p:sldId id="327" r:id="rId12"/>
    <p:sldId id="328" r:id="rId13"/>
    <p:sldId id="330" r:id="rId14"/>
    <p:sldId id="331" r:id="rId15"/>
    <p:sldId id="332" r:id="rId16"/>
    <p:sldId id="374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42" r:id="rId33"/>
    <p:sldId id="343" r:id="rId34"/>
    <p:sldId id="345" r:id="rId35"/>
    <p:sldId id="317" r:id="rId36"/>
    <p:sldId id="349" r:id="rId37"/>
    <p:sldId id="319" r:id="rId38"/>
    <p:sldId id="346" r:id="rId39"/>
    <p:sldId id="347" r:id="rId40"/>
    <p:sldId id="348" r:id="rId41"/>
    <p:sldId id="353" r:id="rId42"/>
    <p:sldId id="355" r:id="rId43"/>
    <p:sldId id="352" r:id="rId44"/>
    <p:sldId id="350" r:id="rId45"/>
    <p:sldId id="351" r:id="rId46"/>
    <p:sldId id="362" r:id="rId47"/>
    <p:sldId id="358" r:id="rId48"/>
    <p:sldId id="363" r:id="rId49"/>
    <p:sldId id="366" r:id="rId50"/>
    <p:sldId id="365" r:id="rId51"/>
    <p:sldId id="364" r:id="rId52"/>
    <p:sldId id="373" r:id="rId53"/>
    <p:sldId id="367" r:id="rId54"/>
  </p:sldIdLst>
  <p:sldSz cx="12192000" cy="6858000"/>
  <p:notesSz cx="6805613" cy="99441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mra Arar" initials="SA" lastIdx="0" clrIdx="0">
    <p:extLst>
      <p:ext uri="{19B8F6BF-5375-455C-9EA6-DF929625EA0E}">
        <p15:presenceInfo xmlns:p15="http://schemas.microsoft.com/office/powerpoint/2012/main" userId="S-1-5-21-3567637-2102616256-1384523041-10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77" autoAdjust="0"/>
  </p:normalViewPr>
  <p:slideViewPr>
    <p:cSldViewPr snapToGrid="0">
      <p:cViewPr varScale="1">
        <p:scale>
          <a:sx n="103" d="100"/>
          <a:sy n="103" d="100"/>
        </p:scale>
        <p:origin x="9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"/>
                  <c:y val="-6.94444444444444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666666666666667"/>
                  <c:y val="1.38888888888888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"/>
                  <c:y val="-2.3148148148148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Sheet2!$A$3:$A$5</c:f>
              <c:strCache>
                <c:ptCount val="3"/>
                <c:pt idx="0">
                  <c:v>Banks</c:v>
                </c:pt>
                <c:pt idx="1">
                  <c:v>Brokerage Houses</c:v>
                </c:pt>
                <c:pt idx="2">
                  <c:v>Borsa İstanbul</c:v>
                </c:pt>
              </c:strCache>
            </c:strRef>
          </c:cat>
          <c:val>
            <c:numRef>
              <c:f>Sheet2!$B$3:$B$5</c:f>
              <c:numCache>
                <c:formatCode>0.00%</c:formatCode>
                <c:ptCount val="3"/>
                <c:pt idx="0">
                  <c:v>0.17780000000000001</c:v>
                </c:pt>
                <c:pt idx="1">
                  <c:v>0.1918</c:v>
                </c:pt>
                <c:pt idx="2">
                  <c:v>0.63039999999999996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6636C-9B4C-49E2-B7AC-863CDF92710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03D9927-87C3-4254-99B7-3B58AEE0E9A9}">
      <dgm:prSet phldrT="[Text]" custT="1"/>
      <dgm:spPr/>
      <dgm:t>
        <a:bodyPr/>
        <a:lstStyle/>
        <a:p>
          <a:pPr algn="l"/>
          <a:r>
            <a:rPr lang="tr-TR" sz="1200" b="1" dirty="0" smtClean="0">
              <a:latin typeface="+mn-lt"/>
              <a:cs typeface="Arial" panose="020B0604020202020204" pitchFamily="34" charset="0"/>
            </a:rPr>
            <a:t>1988-  </a:t>
          </a:r>
          <a:r>
            <a:rPr lang="en-US" sz="1200" b="1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A department within </a:t>
          </a:r>
          <a:r>
            <a:rPr lang="tr-TR" sz="1200" b="1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Borsa Istanbul </a:t>
          </a:r>
          <a:r>
            <a:rPr lang="tr-TR" sz="1200" b="1" dirty="0" smtClean="0">
              <a:latin typeface="+mn-lt"/>
              <a:cs typeface="Arial" panose="020B0604020202020204" pitchFamily="34" charset="0"/>
            </a:rPr>
            <a:t> </a:t>
          </a:r>
          <a:endParaRPr lang="tr-TR" sz="1200" b="1" dirty="0">
            <a:latin typeface="+mn-lt"/>
            <a:cs typeface="Arial" panose="020B0604020202020204" pitchFamily="34" charset="0"/>
          </a:endParaRPr>
        </a:p>
      </dgm:t>
    </dgm:pt>
    <dgm:pt modelId="{AFB1EB32-9033-444F-BAF4-1860C48DA8A9}" type="parTrans" cxnId="{63A743CE-841A-461D-9BE4-8CD21435F69D}">
      <dgm:prSet/>
      <dgm:spPr/>
      <dgm:t>
        <a:bodyPr/>
        <a:lstStyle/>
        <a:p>
          <a:endParaRPr lang="tr-TR"/>
        </a:p>
      </dgm:t>
    </dgm:pt>
    <dgm:pt modelId="{00B84397-B5F0-40D5-8E57-5AEAF3CB4854}" type="sibTrans" cxnId="{63A743CE-841A-461D-9BE4-8CD21435F69D}">
      <dgm:prSet/>
      <dgm:spPr/>
      <dgm:t>
        <a:bodyPr/>
        <a:lstStyle/>
        <a:p>
          <a:endParaRPr lang="tr-TR"/>
        </a:p>
      </dgm:t>
    </dgm:pt>
    <dgm:pt modelId="{9245F297-2F68-489B-9586-4BDEA770789B}">
      <dgm:prSet phldrT="[Text]" custT="1"/>
      <dgm:spPr/>
      <dgm:t>
        <a:bodyPr/>
        <a:lstStyle/>
        <a:p>
          <a:pPr algn="l"/>
          <a:r>
            <a:rPr lang="tr-TR" sz="1200" b="1" dirty="0" smtClean="0"/>
            <a:t>1992- </a:t>
          </a:r>
          <a:r>
            <a:rPr lang="en-US" sz="1200" b="1" dirty="0" smtClean="0">
              <a:solidFill>
                <a:prstClr val="black"/>
              </a:solidFill>
              <a:cs typeface="Arial" charset="0"/>
            </a:rPr>
            <a:t>Establishment of </a:t>
          </a:r>
          <a:r>
            <a:rPr lang="tr-TR" sz="1200" b="1" dirty="0" smtClean="0">
              <a:solidFill>
                <a:prstClr val="black"/>
              </a:solidFill>
              <a:cs typeface="Calibri" pitchFamily="34" charset="0"/>
            </a:rPr>
            <a:t>Borsa Istanbul</a:t>
          </a:r>
          <a:r>
            <a:rPr lang="en-US" sz="1200" b="1" dirty="0" smtClean="0">
              <a:solidFill>
                <a:prstClr val="black"/>
              </a:solidFill>
              <a:cs typeface="Arial" charset="0"/>
            </a:rPr>
            <a:t> Settlement and Custody Inc. </a:t>
          </a:r>
          <a:r>
            <a:rPr lang="tr-TR" sz="1200" b="1" dirty="0" smtClean="0"/>
            <a:t> </a:t>
          </a:r>
          <a:endParaRPr lang="tr-TR" sz="1200" b="1" dirty="0"/>
        </a:p>
      </dgm:t>
    </dgm:pt>
    <dgm:pt modelId="{BC73E475-0051-45B1-AE27-60A7F12B43FA}" type="parTrans" cxnId="{DF73B95A-B220-4D6C-8FC5-F54A5AE10485}">
      <dgm:prSet/>
      <dgm:spPr/>
      <dgm:t>
        <a:bodyPr/>
        <a:lstStyle/>
        <a:p>
          <a:endParaRPr lang="tr-TR"/>
        </a:p>
      </dgm:t>
    </dgm:pt>
    <dgm:pt modelId="{0EBB98EA-BCE6-4AD0-BAA2-87005886092B}" type="sibTrans" cxnId="{DF73B95A-B220-4D6C-8FC5-F54A5AE10485}">
      <dgm:prSet/>
      <dgm:spPr/>
      <dgm:t>
        <a:bodyPr/>
        <a:lstStyle/>
        <a:p>
          <a:endParaRPr lang="tr-TR"/>
        </a:p>
      </dgm:t>
    </dgm:pt>
    <dgm:pt modelId="{2479BE42-C4AE-4C64-BB31-CBF0BB6991A2}">
      <dgm:prSet phldrT="[Text]" custT="1"/>
      <dgm:spPr/>
      <dgm:t>
        <a:bodyPr/>
        <a:lstStyle/>
        <a:p>
          <a:endParaRPr lang="tr-TR" sz="1200" b="1" dirty="0" smtClean="0"/>
        </a:p>
        <a:p>
          <a:endParaRPr lang="tr-TR" sz="1200" b="1" dirty="0" smtClean="0"/>
        </a:p>
        <a:p>
          <a:endParaRPr lang="tr-TR" sz="1200" b="1" dirty="0" smtClean="0"/>
        </a:p>
        <a:p>
          <a:r>
            <a:rPr lang="tr-TR" sz="1200" b="1" dirty="0" smtClean="0"/>
            <a:t>1996- </a:t>
          </a:r>
          <a:r>
            <a:rPr lang="en-US" sz="1200" b="1" dirty="0" smtClean="0">
              <a:solidFill>
                <a:prstClr val="black"/>
              </a:solidFill>
              <a:cs typeface="Arial" charset="0"/>
            </a:rPr>
            <a:t>Transformation to a</a:t>
          </a:r>
          <a:r>
            <a:rPr lang="tr-TR" sz="1200" b="1" dirty="0" smtClean="0">
              <a:solidFill>
                <a:prstClr val="black"/>
              </a:solidFill>
              <a:cs typeface="Arial" charset="0"/>
            </a:rPr>
            <a:t>n investment</a:t>
          </a:r>
          <a:r>
            <a:rPr lang="en-US" sz="1200" b="1" dirty="0" smtClean="0">
              <a:solidFill>
                <a:prstClr val="black"/>
              </a:solidFill>
              <a:cs typeface="Arial" charset="0"/>
            </a:rPr>
            <a:t> bank</a:t>
          </a:r>
          <a:endParaRPr lang="tr-TR" sz="1200" b="1" dirty="0"/>
        </a:p>
      </dgm:t>
    </dgm:pt>
    <dgm:pt modelId="{70AE8DDF-9025-4273-90F7-C1D643136F5F}" type="parTrans" cxnId="{00CD99B6-720B-4B46-8653-C5625265720C}">
      <dgm:prSet/>
      <dgm:spPr/>
      <dgm:t>
        <a:bodyPr/>
        <a:lstStyle/>
        <a:p>
          <a:endParaRPr lang="tr-TR"/>
        </a:p>
      </dgm:t>
    </dgm:pt>
    <dgm:pt modelId="{8981BE33-9B17-4787-9D3D-73BCEB64AE97}" type="sibTrans" cxnId="{00CD99B6-720B-4B46-8653-C5625265720C}">
      <dgm:prSet/>
      <dgm:spPr/>
      <dgm:t>
        <a:bodyPr/>
        <a:lstStyle/>
        <a:p>
          <a:endParaRPr lang="tr-TR"/>
        </a:p>
      </dgm:t>
    </dgm:pt>
    <dgm:pt modelId="{FD26B09C-9EA5-4EDB-8C5F-25AF4344F0B4}">
      <dgm:prSet custT="1"/>
      <dgm:spPr/>
      <dgm:t>
        <a:bodyPr/>
        <a:lstStyle/>
        <a:p>
          <a:r>
            <a:rPr lang="en-ZA" sz="1200" b="1" noProof="0" dirty="0" smtClean="0">
              <a:solidFill>
                <a:prstClr val="black"/>
              </a:solidFill>
              <a:cs typeface="Arial" charset="0"/>
            </a:rPr>
            <a:t>2013</a:t>
          </a:r>
          <a:r>
            <a:rPr lang="tr-TR" sz="1200" b="1" noProof="0" dirty="0" smtClean="0">
              <a:solidFill>
                <a:prstClr val="black"/>
              </a:solidFill>
              <a:cs typeface="Arial" charset="0"/>
            </a:rPr>
            <a:t>-</a:t>
          </a:r>
          <a:r>
            <a:rPr lang="en-ZA" sz="1200" b="1" noProof="0" dirty="0" smtClean="0">
              <a:solidFill>
                <a:prstClr val="black"/>
              </a:solidFill>
              <a:cs typeface="Arial" charset="0"/>
            </a:rPr>
            <a:t> Central Counterparty (CCP) in Securities Lending Market</a:t>
          </a:r>
          <a:endParaRPr lang="en-ZA" sz="1200" b="1" noProof="0" dirty="0">
            <a:solidFill>
              <a:prstClr val="black"/>
            </a:solidFill>
            <a:cs typeface="Arial" charset="0"/>
          </a:endParaRPr>
        </a:p>
      </dgm:t>
    </dgm:pt>
    <dgm:pt modelId="{0FD6A165-DD71-4E34-9764-5D2B2B56ADC5}" type="parTrans" cxnId="{44963820-6733-477B-BD86-D23E84DE9741}">
      <dgm:prSet/>
      <dgm:spPr/>
      <dgm:t>
        <a:bodyPr/>
        <a:lstStyle/>
        <a:p>
          <a:endParaRPr lang="tr-TR"/>
        </a:p>
      </dgm:t>
    </dgm:pt>
    <dgm:pt modelId="{78392971-B230-4D53-AA83-346513A924AF}" type="sibTrans" cxnId="{44963820-6733-477B-BD86-D23E84DE9741}">
      <dgm:prSet/>
      <dgm:spPr/>
      <dgm:t>
        <a:bodyPr/>
        <a:lstStyle/>
        <a:p>
          <a:endParaRPr lang="tr-TR"/>
        </a:p>
      </dgm:t>
    </dgm:pt>
    <dgm:pt modelId="{D0B52E18-7376-4E76-9AF5-38D430A364DB}">
      <dgm:prSet custT="1"/>
      <dgm:spPr/>
      <dgm:t>
        <a:bodyPr/>
        <a:lstStyle/>
        <a:p>
          <a:r>
            <a:rPr lang="tr-TR" sz="1200" b="1" dirty="0" smtClean="0"/>
            <a:t>2014- CCP in </a:t>
          </a:r>
          <a:r>
            <a:rPr lang="en-ZA" sz="1200" b="1" noProof="0" dirty="0" smtClean="0"/>
            <a:t>Derivatives Markets</a:t>
          </a:r>
          <a:endParaRPr lang="en-ZA" sz="1200" b="1" noProof="0" dirty="0"/>
        </a:p>
      </dgm:t>
    </dgm:pt>
    <dgm:pt modelId="{83865391-9EF2-4376-A978-86AB797C05A8}" type="parTrans" cxnId="{4D74A3A1-7B7F-41E3-82E6-FB1B8C7D03E0}">
      <dgm:prSet/>
      <dgm:spPr/>
      <dgm:t>
        <a:bodyPr/>
        <a:lstStyle/>
        <a:p>
          <a:endParaRPr lang="tr-TR"/>
        </a:p>
      </dgm:t>
    </dgm:pt>
    <dgm:pt modelId="{E360A076-026E-4E5B-B0AA-6703FD89F872}" type="sibTrans" cxnId="{4D74A3A1-7B7F-41E3-82E6-FB1B8C7D03E0}">
      <dgm:prSet/>
      <dgm:spPr/>
      <dgm:t>
        <a:bodyPr/>
        <a:lstStyle/>
        <a:p>
          <a:endParaRPr lang="tr-TR"/>
        </a:p>
      </dgm:t>
    </dgm:pt>
    <dgm:pt modelId="{EFFD54E9-012F-4004-986D-B3B7BE833D09}">
      <dgm:prSet custT="1"/>
      <dgm:spPr/>
      <dgm:t>
        <a:bodyPr/>
        <a:lstStyle/>
        <a:p>
          <a:r>
            <a:rPr lang="en-US" sz="1200" b="1" noProof="0" dirty="0" smtClean="0"/>
            <a:t>2015- SSS in equities&amp; debt instruments markets</a:t>
          </a:r>
          <a:endParaRPr lang="en-US" sz="1200" b="1" noProof="0" dirty="0"/>
        </a:p>
      </dgm:t>
    </dgm:pt>
    <dgm:pt modelId="{B674C8B3-8A3F-4F5B-B2BC-027BF5496374}" type="parTrans" cxnId="{7521D795-6572-451B-944F-2D97035A1577}">
      <dgm:prSet/>
      <dgm:spPr/>
      <dgm:t>
        <a:bodyPr/>
        <a:lstStyle/>
        <a:p>
          <a:endParaRPr lang="en-US"/>
        </a:p>
      </dgm:t>
    </dgm:pt>
    <dgm:pt modelId="{47FCF23C-2B1B-4E21-9DE2-4A4168444260}" type="sibTrans" cxnId="{7521D795-6572-451B-944F-2D97035A1577}">
      <dgm:prSet/>
      <dgm:spPr/>
      <dgm:t>
        <a:bodyPr/>
        <a:lstStyle/>
        <a:p>
          <a:endParaRPr lang="en-US"/>
        </a:p>
      </dgm:t>
    </dgm:pt>
    <dgm:pt modelId="{1A83885C-1B1A-465B-A4B6-2D6E014B8F65}">
      <dgm:prSet custT="1"/>
      <dgm:spPr/>
      <dgm:t>
        <a:bodyPr/>
        <a:lstStyle/>
        <a:p>
          <a:r>
            <a:rPr lang="tr-TR" sz="1200" b="1" dirty="0" smtClean="0"/>
            <a:t>2016- QCCP</a:t>
          </a:r>
          <a:endParaRPr lang="en-ZA" sz="1200" b="1" noProof="0" dirty="0"/>
        </a:p>
      </dgm:t>
    </dgm:pt>
    <dgm:pt modelId="{9F58F9FA-556C-4684-A0A5-AD5C4E3C995F}" type="parTrans" cxnId="{828B67C9-A346-4FBA-9DB1-9A659E074F64}">
      <dgm:prSet/>
      <dgm:spPr/>
      <dgm:t>
        <a:bodyPr/>
        <a:lstStyle/>
        <a:p>
          <a:endParaRPr lang="en-US"/>
        </a:p>
      </dgm:t>
    </dgm:pt>
    <dgm:pt modelId="{632C08D1-6CD9-4903-BE5D-55D590809570}" type="sibTrans" cxnId="{828B67C9-A346-4FBA-9DB1-9A659E074F64}">
      <dgm:prSet/>
      <dgm:spPr/>
      <dgm:t>
        <a:bodyPr/>
        <a:lstStyle/>
        <a:p>
          <a:endParaRPr lang="en-US"/>
        </a:p>
      </dgm:t>
    </dgm:pt>
    <dgm:pt modelId="{BD544021-0EB2-4515-A187-87B4203E8FBC}" type="pres">
      <dgm:prSet presAssocID="{0876636C-9B4C-49E2-B7AC-863CDF9271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B464ACE-BDB1-4B7B-ACA9-FE042440D866}" type="pres">
      <dgm:prSet presAssocID="{0876636C-9B4C-49E2-B7AC-863CDF927104}" presName="arrow" presStyleLbl="bgShp" presStyleIdx="0" presStyleCnt="1" custScaleY="38139"/>
      <dgm:spPr>
        <a:solidFill>
          <a:srgbClr val="002060"/>
        </a:solidFill>
      </dgm:spPr>
    </dgm:pt>
    <dgm:pt modelId="{C50D19DB-C78D-4F99-A0BA-B660B6E73B65}" type="pres">
      <dgm:prSet presAssocID="{0876636C-9B4C-49E2-B7AC-863CDF927104}" presName="points" presStyleCnt="0"/>
      <dgm:spPr/>
    </dgm:pt>
    <dgm:pt modelId="{D4B4B0E7-0F66-4C0F-ABF1-348AC3F8AFBA}" type="pres">
      <dgm:prSet presAssocID="{503D9927-87C3-4254-99B7-3B58AEE0E9A9}" presName="compositeA" presStyleCnt="0"/>
      <dgm:spPr/>
    </dgm:pt>
    <dgm:pt modelId="{0BCC0741-9FFE-4CDE-B22E-B11C3F3C0D88}" type="pres">
      <dgm:prSet presAssocID="{503D9927-87C3-4254-99B7-3B58AEE0E9A9}" presName="textA" presStyleLbl="revTx" presStyleIdx="0" presStyleCnt="7" custScaleX="456765" custScaleY="62764" custLinFactNeighborX="22270" custLinFactNeighborY="296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787B6E-EE57-437B-AF68-21BD9A632A0B}" type="pres">
      <dgm:prSet presAssocID="{503D9927-87C3-4254-99B7-3B58AEE0E9A9}" presName="circleA" presStyleLbl="node1" presStyleIdx="0" presStyleCnt="7" custLinFactNeighborY="24552"/>
      <dgm:spPr>
        <a:solidFill>
          <a:srgbClr val="FFC000"/>
        </a:solidFill>
      </dgm:spPr>
    </dgm:pt>
    <dgm:pt modelId="{9A1FF9A8-C9F5-4BE4-8EAD-EB912C9B9021}" type="pres">
      <dgm:prSet presAssocID="{503D9927-87C3-4254-99B7-3B58AEE0E9A9}" presName="spaceA" presStyleCnt="0"/>
      <dgm:spPr/>
    </dgm:pt>
    <dgm:pt modelId="{6EEA11D2-83BA-4EE8-8E19-9BA6D7216F51}" type="pres">
      <dgm:prSet presAssocID="{00B84397-B5F0-40D5-8E57-5AEAF3CB4854}" presName="space" presStyleCnt="0"/>
      <dgm:spPr/>
    </dgm:pt>
    <dgm:pt modelId="{8D749EF0-5B48-41DA-A397-7EAC5988130C}" type="pres">
      <dgm:prSet presAssocID="{9245F297-2F68-489B-9586-4BDEA770789B}" presName="compositeB" presStyleCnt="0"/>
      <dgm:spPr/>
    </dgm:pt>
    <dgm:pt modelId="{E5972BFA-04D1-41E7-86E6-B611CC1DC9A0}" type="pres">
      <dgm:prSet presAssocID="{9245F297-2F68-489B-9586-4BDEA770789B}" presName="textB" presStyleLbl="revTx" presStyleIdx="1" presStyleCnt="7" custScaleX="483051" custScaleY="99011" custLinFactNeighborX="4717" custLinFactNeighborY="-206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16C4F2-7C93-4FDA-980D-3B696683849B}" type="pres">
      <dgm:prSet presAssocID="{9245F297-2F68-489B-9586-4BDEA770789B}" presName="circleB" presStyleLbl="node1" presStyleIdx="1" presStyleCnt="7"/>
      <dgm:spPr>
        <a:solidFill>
          <a:srgbClr val="FFC000"/>
        </a:solidFill>
      </dgm:spPr>
    </dgm:pt>
    <dgm:pt modelId="{A9C382C3-792E-4B24-BAAC-1BFA14F3C1CA}" type="pres">
      <dgm:prSet presAssocID="{9245F297-2F68-489B-9586-4BDEA770789B}" presName="spaceB" presStyleCnt="0"/>
      <dgm:spPr/>
    </dgm:pt>
    <dgm:pt modelId="{E1BA64C9-D7FA-4EDA-A0D2-B0DC71D4AB09}" type="pres">
      <dgm:prSet presAssocID="{0EBB98EA-BCE6-4AD0-BAA2-87005886092B}" presName="space" presStyleCnt="0"/>
      <dgm:spPr/>
    </dgm:pt>
    <dgm:pt modelId="{D1FC8AC4-FB3B-4790-B60F-512CCE9FCF48}" type="pres">
      <dgm:prSet presAssocID="{2479BE42-C4AE-4C64-BB31-CBF0BB6991A2}" presName="compositeA" presStyleCnt="0"/>
      <dgm:spPr/>
    </dgm:pt>
    <dgm:pt modelId="{BE22C526-0FEE-4173-A8B4-85CA80EA4110}" type="pres">
      <dgm:prSet presAssocID="{2479BE42-C4AE-4C64-BB31-CBF0BB6991A2}" presName="textA" presStyleLbl="revTx" presStyleIdx="2" presStyleCnt="7" custScaleX="629047" custScaleY="85494" custLinFactNeighborX="2118" custLinFactNeighborY="271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C2F899-C703-4306-96D6-06CF5A17857E}" type="pres">
      <dgm:prSet presAssocID="{2479BE42-C4AE-4C64-BB31-CBF0BB6991A2}" presName="circleA" presStyleLbl="node1" presStyleIdx="2" presStyleCnt="7" custLinFactNeighborX="11533" custLinFactNeighborY="21190"/>
      <dgm:spPr>
        <a:solidFill>
          <a:srgbClr val="FFC000"/>
        </a:solidFill>
      </dgm:spPr>
    </dgm:pt>
    <dgm:pt modelId="{75513F40-E149-473B-9079-52443CC48220}" type="pres">
      <dgm:prSet presAssocID="{2479BE42-C4AE-4C64-BB31-CBF0BB6991A2}" presName="spaceA" presStyleCnt="0"/>
      <dgm:spPr/>
    </dgm:pt>
    <dgm:pt modelId="{52B05D45-B232-4D00-93CF-AB69647891B9}" type="pres">
      <dgm:prSet presAssocID="{8981BE33-9B17-4787-9D3D-73BCEB64AE97}" presName="space" presStyleCnt="0"/>
      <dgm:spPr/>
    </dgm:pt>
    <dgm:pt modelId="{EDC51CB1-C892-4042-961E-26A5F189DD15}" type="pres">
      <dgm:prSet presAssocID="{FD26B09C-9EA5-4EDB-8C5F-25AF4344F0B4}" presName="compositeB" presStyleCnt="0"/>
      <dgm:spPr/>
    </dgm:pt>
    <dgm:pt modelId="{0A7B3B71-1377-438E-BE8C-08F348A02A98}" type="pres">
      <dgm:prSet presAssocID="{FD26B09C-9EA5-4EDB-8C5F-25AF4344F0B4}" presName="textB" presStyleLbl="revTx" presStyleIdx="3" presStyleCnt="7" custScaleX="4887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42FE66-2490-45FC-85C5-5C34E6217869}" type="pres">
      <dgm:prSet presAssocID="{FD26B09C-9EA5-4EDB-8C5F-25AF4344F0B4}" presName="circleB" presStyleLbl="node1" presStyleIdx="3" presStyleCnt="7"/>
      <dgm:spPr>
        <a:solidFill>
          <a:srgbClr val="FFC000"/>
        </a:solidFill>
      </dgm:spPr>
    </dgm:pt>
    <dgm:pt modelId="{6AF10478-33B5-4882-AD20-8AB29B835148}" type="pres">
      <dgm:prSet presAssocID="{FD26B09C-9EA5-4EDB-8C5F-25AF4344F0B4}" presName="spaceB" presStyleCnt="0"/>
      <dgm:spPr/>
    </dgm:pt>
    <dgm:pt modelId="{C7F2FEF8-654C-4709-BF24-A776AE0BBF02}" type="pres">
      <dgm:prSet presAssocID="{78392971-B230-4D53-AA83-346513A924AF}" presName="space" presStyleCnt="0"/>
      <dgm:spPr/>
    </dgm:pt>
    <dgm:pt modelId="{35774DB6-9EA3-4ED1-A198-3D188F74AB62}" type="pres">
      <dgm:prSet presAssocID="{D0B52E18-7376-4E76-9AF5-38D430A364DB}" presName="compositeA" presStyleCnt="0"/>
      <dgm:spPr/>
    </dgm:pt>
    <dgm:pt modelId="{C3DA1BB1-CF67-42FA-83DC-9163B61E3E5C}" type="pres">
      <dgm:prSet presAssocID="{D0B52E18-7376-4E76-9AF5-38D430A364DB}" presName="textA" presStyleLbl="revTx" presStyleIdx="4" presStyleCnt="7" custScaleX="4155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A5FCCA-913D-4380-8CDC-228C115F3C59}" type="pres">
      <dgm:prSet presAssocID="{D0B52E18-7376-4E76-9AF5-38D430A364DB}" presName="circleA" presStyleLbl="node1" presStyleIdx="4" presStyleCnt="7"/>
      <dgm:spPr>
        <a:solidFill>
          <a:srgbClr val="FFC000"/>
        </a:solidFill>
      </dgm:spPr>
    </dgm:pt>
    <dgm:pt modelId="{3B0566A8-534B-464B-A1E4-85E7E0B8EE9D}" type="pres">
      <dgm:prSet presAssocID="{D0B52E18-7376-4E76-9AF5-38D430A364DB}" presName="spaceA" presStyleCnt="0"/>
      <dgm:spPr/>
    </dgm:pt>
    <dgm:pt modelId="{F2D97FA7-F400-4C74-A6FF-43323941ECE2}" type="pres">
      <dgm:prSet presAssocID="{E360A076-026E-4E5B-B0AA-6703FD89F872}" presName="space" presStyleCnt="0"/>
      <dgm:spPr/>
    </dgm:pt>
    <dgm:pt modelId="{1CDB9BF4-85E1-431F-B3A5-DB7612ABCE31}" type="pres">
      <dgm:prSet presAssocID="{EFFD54E9-012F-4004-986D-B3B7BE833D09}" presName="compositeB" presStyleCnt="0"/>
      <dgm:spPr/>
    </dgm:pt>
    <dgm:pt modelId="{46809A0D-EA36-4607-A800-3AD50C465477}" type="pres">
      <dgm:prSet presAssocID="{EFFD54E9-012F-4004-986D-B3B7BE833D09}" presName="textB" presStyleLbl="revTx" presStyleIdx="5" presStyleCnt="7" custScaleX="415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E69A6-A27E-4434-8B34-E03CBBF34C4C}" type="pres">
      <dgm:prSet presAssocID="{EFFD54E9-012F-4004-986D-B3B7BE833D09}" presName="circleB" presStyleLbl="node1" presStyleIdx="5" presStyleCnt="7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93950B5-A2CB-47CE-9AD7-B02315957863}" type="pres">
      <dgm:prSet presAssocID="{EFFD54E9-012F-4004-986D-B3B7BE833D09}" presName="spaceB" presStyleCnt="0"/>
      <dgm:spPr/>
    </dgm:pt>
    <dgm:pt modelId="{857D4421-EC9A-458B-A7E4-57248F81B9D2}" type="pres">
      <dgm:prSet presAssocID="{47FCF23C-2B1B-4E21-9DE2-4A4168444260}" presName="space" presStyleCnt="0"/>
      <dgm:spPr/>
    </dgm:pt>
    <dgm:pt modelId="{82388559-94C7-4DBD-878A-E2E73D61D203}" type="pres">
      <dgm:prSet presAssocID="{1A83885C-1B1A-465B-A4B6-2D6E014B8F65}" presName="compositeA" presStyleCnt="0"/>
      <dgm:spPr/>
    </dgm:pt>
    <dgm:pt modelId="{9494FFAF-1005-48EA-8CC4-B0CF8AE5E8D5}" type="pres">
      <dgm:prSet presAssocID="{1A83885C-1B1A-465B-A4B6-2D6E014B8F65}" presName="textA" presStyleLbl="revTx" presStyleIdx="6" presStyleCnt="7" custScaleX="415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B6E2F-23BC-43F3-98ED-E56415C0B359}" type="pres">
      <dgm:prSet presAssocID="{1A83885C-1B1A-465B-A4B6-2D6E014B8F65}" presName="circleA" presStyleLbl="node1" presStyleIdx="6" presStyleCnt="7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4E92DC5-92BA-481E-9ADE-D18843C9C3BF}" type="pres">
      <dgm:prSet presAssocID="{1A83885C-1B1A-465B-A4B6-2D6E014B8F65}" presName="spaceA" presStyleCnt="0"/>
      <dgm:spPr/>
    </dgm:pt>
  </dgm:ptLst>
  <dgm:cxnLst>
    <dgm:cxn modelId="{23C565CF-85BA-4BBC-951F-551DC4FD3EA2}" type="presOf" srcId="{2479BE42-C4AE-4C64-BB31-CBF0BB6991A2}" destId="{BE22C526-0FEE-4173-A8B4-85CA80EA4110}" srcOrd="0" destOrd="0" presId="urn:microsoft.com/office/officeart/2005/8/layout/hProcess11"/>
    <dgm:cxn modelId="{86483BC7-A8F2-4141-ACB4-62F0DBE0DAD7}" type="presOf" srcId="{FD26B09C-9EA5-4EDB-8C5F-25AF4344F0B4}" destId="{0A7B3B71-1377-438E-BE8C-08F348A02A98}" srcOrd="0" destOrd="0" presId="urn:microsoft.com/office/officeart/2005/8/layout/hProcess11"/>
    <dgm:cxn modelId="{AF5C38EC-0907-4A90-A8ED-4D8BFB8DA57E}" type="presOf" srcId="{9245F297-2F68-489B-9586-4BDEA770789B}" destId="{E5972BFA-04D1-41E7-86E6-B611CC1DC9A0}" srcOrd="0" destOrd="0" presId="urn:microsoft.com/office/officeart/2005/8/layout/hProcess11"/>
    <dgm:cxn modelId="{8B618235-879F-404B-A40D-D71DFE222B84}" type="presOf" srcId="{EFFD54E9-012F-4004-986D-B3B7BE833D09}" destId="{46809A0D-EA36-4607-A800-3AD50C465477}" srcOrd="0" destOrd="0" presId="urn:microsoft.com/office/officeart/2005/8/layout/hProcess11"/>
    <dgm:cxn modelId="{44963820-6733-477B-BD86-D23E84DE9741}" srcId="{0876636C-9B4C-49E2-B7AC-863CDF927104}" destId="{FD26B09C-9EA5-4EDB-8C5F-25AF4344F0B4}" srcOrd="3" destOrd="0" parTransId="{0FD6A165-DD71-4E34-9764-5D2B2B56ADC5}" sibTransId="{78392971-B230-4D53-AA83-346513A924AF}"/>
    <dgm:cxn modelId="{9F9DA3D7-59FA-4154-A790-727BDB2F58E9}" type="presOf" srcId="{D0B52E18-7376-4E76-9AF5-38D430A364DB}" destId="{C3DA1BB1-CF67-42FA-83DC-9163B61E3E5C}" srcOrd="0" destOrd="0" presId="urn:microsoft.com/office/officeart/2005/8/layout/hProcess11"/>
    <dgm:cxn modelId="{7521D795-6572-451B-944F-2D97035A1577}" srcId="{0876636C-9B4C-49E2-B7AC-863CDF927104}" destId="{EFFD54E9-012F-4004-986D-B3B7BE833D09}" srcOrd="5" destOrd="0" parTransId="{B674C8B3-8A3F-4F5B-B2BC-027BF5496374}" sibTransId="{47FCF23C-2B1B-4E21-9DE2-4A4168444260}"/>
    <dgm:cxn modelId="{828B67C9-A346-4FBA-9DB1-9A659E074F64}" srcId="{0876636C-9B4C-49E2-B7AC-863CDF927104}" destId="{1A83885C-1B1A-465B-A4B6-2D6E014B8F65}" srcOrd="6" destOrd="0" parTransId="{9F58F9FA-556C-4684-A0A5-AD5C4E3C995F}" sibTransId="{632C08D1-6CD9-4903-BE5D-55D590809570}"/>
    <dgm:cxn modelId="{EB8EB607-5818-43DE-899D-512714B6C886}" type="presOf" srcId="{1A83885C-1B1A-465B-A4B6-2D6E014B8F65}" destId="{9494FFAF-1005-48EA-8CC4-B0CF8AE5E8D5}" srcOrd="0" destOrd="0" presId="urn:microsoft.com/office/officeart/2005/8/layout/hProcess11"/>
    <dgm:cxn modelId="{EEE165E5-B89B-44EE-928E-B628BBEB9CC6}" type="presOf" srcId="{503D9927-87C3-4254-99B7-3B58AEE0E9A9}" destId="{0BCC0741-9FFE-4CDE-B22E-B11C3F3C0D88}" srcOrd="0" destOrd="0" presId="urn:microsoft.com/office/officeart/2005/8/layout/hProcess11"/>
    <dgm:cxn modelId="{DF73B95A-B220-4D6C-8FC5-F54A5AE10485}" srcId="{0876636C-9B4C-49E2-B7AC-863CDF927104}" destId="{9245F297-2F68-489B-9586-4BDEA770789B}" srcOrd="1" destOrd="0" parTransId="{BC73E475-0051-45B1-AE27-60A7F12B43FA}" sibTransId="{0EBB98EA-BCE6-4AD0-BAA2-87005886092B}"/>
    <dgm:cxn modelId="{63A743CE-841A-461D-9BE4-8CD21435F69D}" srcId="{0876636C-9B4C-49E2-B7AC-863CDF927104}" destId="{503D9927-87C3-4254-99B7-3B58AEE0E9A9}" srcOrd="0" destOrd="0" parTransId="{AFB1EB32-9033-444F-BAF4-1860C48DA8A9}" sibTransId="{00B84397-B5F0-40D5-8E57-5AEAF3CB4854}"/>
    <dgm:cxn modelId="{C7DC8DA0-9FF9-4E92-A047-8A04CE7B1389}" type="presOf" srcId="{0876636C-9B4C-49E2-B7AC-863CDF927104}" destId="{BD544021-0EB2-4515-A187-87B4203E8FBC}" srcOrd="0" destOrd="0" presId="urn:microsoft.com/office/officeart/2005/8/layout/hProcess11"/>
    <dgm:cxn modelId="{4D74A3A1-7B7F-41E3-82E6-FB1B8C7D03E0}" srcId="{0876636C-9B4C-49E2-B7AC-863CDF927104}" destId="{D0B52E18-7376-4E76-9AF5-38D430A364DB}" srcOrd="4" destOrd="0" parTransId="{83865391-9EF2-4376-A978-86AB797C05A8}" sibTransId="{E360A076-026E-4E5B-B0AA-6703FD89F872}"/>
    <dgm:cxn modelId="{00CD99B6-720B-4B46-8653-C5625265720C}" srcId="{0876636C-9B4C-49E2-B7AC-863CDF927104}" destId="{2479BE42-C4AE-4C64-BB31-CBF0BB6991A2}" srcOrd="2" destOrd="0" parTransId="{70AE8DDF-9025-4273-90F7-C1D643136F5F}" sibTransId="{8981BE33-9B17-4787-9D3D-73BCEB64AE97}"/>
    <dgm:cxn modelId="{830334A3-43D6-4577-99FB-4D88CE17B976}" type="presParOf" srcId="{BD544021-0EB2-4515-A187-87B4203E8FBC}" destId="{DB464ACE-BDB1-4B7B-ACA9-FE042440D866}" srcOrd="0" destOrd="0" presId="urn:microsoft.com/office/officeart/2005/8/layout/hProcess11"/>
    <dgm:cxn modelId="{72213D31-3097-4A70-8CBE-D2292D6F6A65}" type="presParOf" srcId="{BD544021-0EB2-4515-A187-87B4203E8FBC}" destId="{C50D19DB-C78D-4F99-A0BA-B660B6E73B65}" srcOrd="1" destOrd="0" presId="urn:microsoft.com/office/officeart/2005/8/layout/hProcess11"/>
    <dgm:cxn modelId="{6EA17938-B5D3-4C85-AA11-63FDCA76B4DC}" type="presParOf" srcId="{C50D19DB-C78D-4F99-A0BA-B660B6E73B65}" destId="{D4B4B0E7-0F66-4C0F-ABF1-348AC3F8AFBA}" srcOrd="0" destOrd="0" presId="urn:microsoft.com/office/officeart/2005/8/layout/hProcess11"/>
    <dgm:cxn modelId="{4B3B6060-5244-40BE-8A5D-42085456A96E}" type="presParOf" srcId="{D4B4B0E7-0F66-4C0F-ABF1-348AC3F8AFBA}" destId="{0BCC0741-9FFE-4CDE-B22E-B11C3F3C0D88}" srcOrd="0" destOrd="0" presId="urn:microsoft.com/office/officeart/2005/8/layout/hProcess11"/>
    <dgm:cxn modelId="{0B9CB283-2798-4967-9431-7FBC26C05F1D}" type="presParOf" srcId="{D4B4B0E7-0F66-4C0F-ABF1-348AC3F8AFBA}" destId="{E7787B6E-EE57-437B-AF68-21BD9A632A0B}" srcOrd="1" destOrd="0" presId="urn:microsoft.com/office/officeart/2005/8/layout/hProcess11"/>
    <dgm:cxn modelId="{3B009124-052A-4756-B4C8-281A9E206489}" type="presParOf" srcId="{D4B4B0E7-0F66-4C0F-ABF1-348AC3F8AFBA}" destId="{9A1FF9A8-C9F5-4BE4-8EAD-EB912C9B9021}" srcOrd="2" destOrd="0" presId="urn:microsoft.com/office/officeart/2005/8/layout/hProcess11"/>
    <dgm:cxn modelId="{6EB66CA8-5881-4DB0-9124-C82847A76188}" type="presParOf" srcId="{C50D19DB-C78D-4F99-A0BA-B660B6E73B65}" destId="{6EEA11D2-83BA-4EE8-8E19-9BA6D7216F51}" srcOrd="1" destOrd="0" presId="urn:microsoft.com/office/officeart/2005/8/layout/hProcess11"/>
    <dgm:cxn modelId="{5ED44954-0C9F-46DB-977D-0DBB0E97DFC6}" type="presParOf" srcId="{C50D19DB-C78D-4F99-A0BA-B660B6E73B65}" destId="{8D749EF0-5B48-41DA-A397-7EAC5988130C}" srcOrd="2" destOrd="0" presId="urn:microsoft.com/office/officeart/2005/8/layout/hProcess11"/>
    <dgm:cxn modelId="{8F5FC2EB-BF89-480B-8A27-7586590A9F70}" type="presParOf" srcId="{8D749EF0-5B48-41DA-A397-7EAC5988130C}" destId="{E5972BFA-04D1-41E7-86E6-B611CC1DC9A0}" srcOrd="0" destOrd="0" presId="urn:microsoft.com/office/officeart/2005/8/layout/hProcess11"/>
    <dgm:cxn modelId="{D3908127-81AD-45C5-B4ED-D597CF482665}" type="presParOf" srcId="{8D749EF0-5B48-41DA-A397-7EAC5988130C}" destId="{DA16C4F2-7C93-4FDA-980D-3B696683849B}" srcOrd="1" destOrd="0" presId="urn:microsoft.com/office/officeart/2005/8/layout/hProcess11"/>
    <dgm:cxn modelId="{BF265A51-FFE9-44F4-A137-4F044F909A9F}" type="presParOf" srcId="{8D749EF0-5B48-41DA-A397-7EAC5988130C}" destId="{A9C382C3-792E-4B24-BAAC-1BFA14F3C1CA}" srcOrd="2" destOrd="0" presId="urn:microsoft.com/office/officeart/2005/8/layout/hProcess11"/>
    <dgm:cxn modelId="{0A55B2B7-6782-4CA1-8B6B-B9C4680E2B9F}" type="presParOf" srcId="{C50D19DB-C78D-4F99-A0BA-B660B6E73B65}" destId="{E1BA64C9-D7FA-4EDA-A0D2-B0DC71D4AB09}" srcOrd="3" destOrd="0" presId="urn:microsoft.com/office/officeart/2005/8/layout/hProcess11"/>
    <dgm:cxn modelId="{F8F7CDEF-36CC-4138-8013-2953F7D5B023}" type="presParOf" srcId="{C50D19DB-C78D-4F99-A0BA-B660B6E73B65}" destId="{D1FC8AC4-FB3B-4790-B60F-512CCE9FCF48}" srcOrd="4" destOrd="0" presId="urn:microsoft.com/office/officeart/2005/8/layout/hProcess11"/>
    <dgm:cxn modelId="{09F60B19-B173-4F25-B336-EE89778A76AF}" type="presParOf" srcId="{D1FC8AC4-FB3B-4790-B60F-512CCE9FCF48}" destId="{BE22C526-0FEE-4173-A8B4-85CA80EA4110}" srcOrd="0" destOrd="0" presId="urn:microsoft.com/office/officeart/2005/8/layout/hProcess11"/>
    <dgm:cxn modelId="{F257B732-49B2-4889-9793-D68DE7323BFA}" type="presParOf" srcId="{D1FC8AC4-FB3B-4790-B60F-512CCE9FCF48}" destId="{B5C2F899-C703-4306-96D6-06CF5A17857E}" srcOrd="1" destOrd="0" presId="urn:microsoft.com/office/officeart/2005/8/layout/hProcess11"/>
    <dgm:cxn modelId="{940AD7EE-7BB4-40FC-AF29-79234692A601}" type="presParOf" srcId="{D1FC8AC4-FB3B-4790-B60F-512CCE9FCF48}" destId="{75513F40-E149-473B-9079-52443CC48220}" srcOrd="2" destOrd="0" presId="urn:microsoft.com/office/officeart/2005/8/layout/hProcess11"/>
    <dgm:cxn modelId="{006A190C-F1FF-4AF4-AEF7-2CB5CEEC313F}" type="presParOf" srcId="{C50D19DB-C78D-4F99-A0BA-B660B6E73B65}" destId="{52B05D45-B232-4D00-93CF-AB69647891B9}" srcOrd="5" destOrd="0" presId="urn:microsoft.com/office/officeart/2005/8/layout/hProcess11"/>
    <dgm:cxn modelId="{1C45F5F0-517B-41B9-9818-D9A68818E75D}" type="presParOf" srcId="{C50D19DB-C78D-4F99-A0BA-B660B6E73B65}" destId="{EDC51CB1-C892-4042-961E-26A5F189DD15}" srcOrd="6" destOrd="0" presId="urn:microsoft.com/office/officeart/2005/8/layout/hProcess11"/>
    <dgm:cxn modelId="{87D7B77C-9161-489E-8584-B7AEAE451090}" type="presParOf" srcId="{EDC51CB1-C892-4042-961E-26A5F189DD15}" destId="{0A7B3B71-1377-438E-BE8C-08F348A02A98}" srcOrd="0" destOrd="0" presId="urn:microsoft.com/office/officeart/2005/8/layout/hProcess11"/>
    <dgm:cxn modelId="{96001D81-7B4C-4225-B60D-BA084DF3940C}" type="presParOf" srcId="{EDC51CB1-C892-4042-961E-26A5F189DD15}" destId="{DE42FE66-2490-45FC-85C5-5C34E6217869}" srcOrd="1" destOrd="0" presId="urn:microsoft.com/office/officeart/2005/8/layout/hProcess11"/>
    <dgm:cxn modelId="{0E834696-C200-4481-8640-357D4DAD997A}" type="presParOf" srcId="{EDC51CB1-C892-4042-961E-26A5F189DD15}" destId="{6AF10478-33B5-4882-AD20-8AB29B835148}" srcOrd="2" destOrd="0" presId="urn:microsoft.com/office/officeart/2005/8/layout/hProcess11"/>
    <dgm:cxn modelId="{BDB277CA-541A-438D-AB91-A48A438CB859}" type="presParOf" srcId="{C50D19DB-C78D-4F99-A0BA-B660B6E73B65}" destId="{C7F2FEF8-654C-4709-BF24-A776AE0BBF02}" srcOrd="7" destOrd="0" presId="urn:microsoft.com/office/officeart/2005/8/layout/hProcess11"/>
    <dgm:cxn modelId="{DE616A8A-9985-4CEF-B89F-4DFFAD28F58B}" type="presParOf" srcId="{C50D19DB-C78D-4F99-A0BA-B660B6E73B65}" destId="{35774DB6-9EA3-4ED1-A198-3D188F74AB62}" srcOrd="8" destOrd="0" presId="urn:microsoft.com/office/officeart/2005/8/layout/hProcess11"/>
    <dgm:cxn modelId="{2B388E27-6104-4530-AC85-6C482B7D4CA3}" type="presParOf" srcId="{35774DB6-9EA3-4ED1-A198-3D188F74AB62}" destId="{C3DA1BB1-CF67-42FA-83DC-9163B61E3E5C}" srcOrd="0" destOrd="0" presId="urn:microsoft.com/office/officeart/2005/8/layout/hProcess11"/>
    <dgm:cxn modelId="{5099EF6F-62D2-4DC1-A34D-63C6418736D2}" type="presParOf" srcId="{35774DB6-9EA3-4ED1-A198-3D188F74AB62}" destId="{8FA5FCCA-913D-4380-8CDC-228C115F3C59}" srcOrd="1" destOrd="0" presId="urn:microsoft.com/office/officeart/2005/8/layout/hProcess11"/>
    <dgm:cxn modelId="{8E87E299-DBE0-498E-BD92-81EE136138EB}" type="presParOf" srcId="{35774DB6-9EA3-4ED1-A198-3D188F74AB62}" destId="{3B0566A8-534B-464B-A1E4-85E7E0B8EE9D}" srcOrd="2" destOrd="0" presId="urn:microsoft.com/office/officeart/2005/8/layout/hProcess11"/>
    <dgm:cxn modelId="{655AD39A-0599-43E0-A478-A082F134A19F}" type="presParOf" srcId="{C50D19DB-C78D-4F99-A0BA-B660B6E73B65}" destId="{F2D97FA7-F400-4C74-A6FF-43323941ECE2}" srcOrd="9" destOrd="0" presId="urn:microsoft.com/office/officeart/2005/8/layout/hProcess11"/>
    <dgm:cxn modelId="{65B3869E-8EDF-4116-AE2F-9026F29F669B}" type="presParOf" srcId="{C50D19DB-C78D-4F99-A0BA-B660B6E73B65}" destId="{1CDB9BF4-85E1-431F-B3A5-DB7612ABCE31}" srcOrd="10" destOrd="0" presId="urn:microsoft.com/office/officeart/2005/8/layout/hProcess11"/>
    <dgm:cxn modelId="{4562641A-B555-4693-B774-7FF3AC058958}" type="presParOf" srcId="{1CDB9BF4-85E1-431F-B3A5-DB7612ABCE31}" destId="{46809A0D-EA36-4607-A800-3AD50C465477}" srcOrd="0" destOrd="0" presId="urn:microsoft.com/office/officeart/2005/8/layout/hProcess11"/>
    <dgm:cxn modelId="{2B0B84C3-8BE3-4536-87ED-98E4A76F0123}" type="presParOf" srcId="{1CDB9BF4-85E1-431F-B3A5-DB7612ABCE31}" destId="{173E69A6-A27E-4434-8B34-E03CBBF34C4C}" srcOrd="1" destOrd="0" presId="urn:microsoft.com/office/officeart/2005/8/layout/hProcess11"/>
    <dgm:cxn modelId="{26E97B00-4E09-41FB-B4CA-BF1C6C37906A}" type="presParOf" srcId="{1CDB9BF4-85E1-431F-B3A5-DB7612ABCE31}" destId="{E93950B5-A2CB-47CE-9AD7-B02315957863}" srcOrd="2" destOrd="0" presId="urn:microsoft.com/office/officeart/2005/8/layout/hProcess11"/>
    <dgm:cxn modelId="{0FA16DDC-E71E-435D-BE1C-FF20479B2709}" type="presParOf" srcId="{C50D19DB-C78D-4F99-A0BA-B660B6E73B65}" destId="{857D4421-EC9A-458B-A7E4-57248F81B9D2}" srcOrd="11" destOrd="0" presId="urn:microsoft.com/office/officeart/2005/8/layout/hProcess11"/>
    <dgm:cxn modelId="{41E5BB85-34F8-4245-A549-CE08ADC7045A}" type="presParOf" srcId="{C50D19DB-C78D-4F99-A0BA-B660B6E73B65}" destId="{82388559-94C7-4DBD-878A-E2E73D61D203}" srcOrd="12" destOrd="0" presId="urn:microsoft.com/office/officeart/2005/8/layout/hProcess11"/>
    <dgm:cxn modelId="{0EA0F2B5-785D-4878-BA4C-19CE242D330C}" type="presParOf" srcId="{82388559-94C7-4DBD-878A-E2E73D61D203}" destId="{9494FFAF-1005-48EA-8CC4-B0CF8AE5E8D5}" srcOrd="0" destOrd="0" presId="urn:microsoft.com/office/officeart/2005/8/layout/hProcess11"/>
    <dgm:cxn modelId="{3B61CCDD-696C-460E-B7A6-C95E856BFD2D}" type="presParOf" srcId="{82388559-94C7-4DBD-878A-E2E73D61D203}" destId="{791B6E2F-23BC-43F3-98ED-E56415C0B359}" srcOrd="1" destOrd="0" presId="urn:microsoft.com/office/officeart/2005/8/layout/hProcess11"/>
    <dgm:cxn modelId="{1C496285-7EA7-49E6-BB23-FA1CD421F051}" type="presParOf" srcId="{82388559-94C7-4DBD-878A-E2E73D61D203}" destId="{84E92DC5-92BA-481E-9ADE-D18843C9C3B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8521AD-7B28-4C50-B30B-C2A37F88FC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6E53B-C82D-4640-9D29-85DE67E6B4BE}">
      <dgm:prSet custT="1"/>
      <dgm:spPr>
        <a:xfrm>
          <a:off x="0" y="2456"/>
          <a:ext cx="8562280" cy="545618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Main Principles</a:t>
          </a:r>
          <a:endParaRPr lang="en-US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99CC3A1-06B1-4A25-9E34-537F4282E126}" type="parTrans" cxnId="{08A86927-EBDB-4D92-9EDA-C5984933221A}">
      <dgm:prSet/>
      <dgm:spPr/>
      <dgm:t>
        <a:bodyPr/>
        <a:lstStyle/>
        <a:p>
          <a:endParaRPr lang="en-US"/>
        </a:p>
      </dgm:t>
    </dgm:pt>
    <dgm:pt modelId="{5932ABA7-79C0-475C-88A8-B9ECAAC8304C}" type="sibTrans" cxnId="{08A86927-EBDB-4D92-9EDA-C5984933221A}">
      <dgm:prSet/>
      <dgm:spPr/>
      <dgm:t>
        <a:bodyPr/>
        <a:lstStyle/>
        <a:p>
          <a:endParaRPr lang="en-US"/>
        </a:p>
      </dgm:t>
    </dgm:pt>
    <dgm:pt modelId="{48D1B2A4-6994-4E81-B157-DEEBF76A77C0}">
      <dgm:prSet custT="1"/>
      <dgm:spPr>
        <a:xfrm>
          <a:off x="0" y="548075"/>
          <a:ext cx="8562280" cy="42319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 rtl="0"/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CCP </a:t>
          </a:r>
          <a:r>
            <a:rPr lang="tr-TR" sz="2000" b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with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Open </a:t>
          </a:r>
          <a:r>
            <a:rPr lang="tr-TR" sz="2000" b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Offer</a:t>
          </a:r>
          <a:endParaRPr lang="en-US" sz="2000" b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FB829D1E-AFA1-4D3F-9E9C-650D4B11077D}" type="parTrans" cxnId="{B6FE2E13-4D62-409C-B7F1-3DC1DCFF23F3}">
      <dgm:prSet/>
      <dgm:spPr/>
      <dgm:t>
        <a:bodyPr/>
        <a:lstStyle/>
        <a:p>
          <a:endParaRPr lang="en-US"/>
        </a:p>
      </dgm:t>
    </dgm:pt>
    <dgm:pt modelId="{882FEEB2-5D05-4987-A54F-A7B185B750E8}" type="sibTrans" cxnId="{B6FE2E13-4D62-409C-B7F1-3DC1DCFF23F3}">
      <dgm:prSet/>
      <dgm:spPr/>
      <dgm:t>
        <a:bodyPr/>
        <a:lstStyle/>
        <a:p>
          <a:endParaRPr lang="en-US"/>
        </a:p>
      </dgm:t>
    </dgm:pt>
    <dgm:pt modelId="{770F56A1-075B-46B2-BAAA-0AB76574390E}">
      <dgm:prSet custT="1"/>
      <dgm:spPr>
        <a:xfrm>
          <a:off x="0" y="548075"/>
          <a:ext cx="8562280" cy="42319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 rtl="0"/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Contracts are cash settled except for physically settled stock futures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,</a:t>
          </a:r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options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tr-TR" sz="2000" b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and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ELUS </a:t>
          </a:r>
          <a:r>
            <a:rPr lang="tr-TR" sz="2000" b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futures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2000" b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2CBED74-8AF1-4D81-B017-7DB721264337}" type="parTrans" cxnId="{BA9A4E58-A5F2-49AC-AC74-10F024567ECA}">
      <dgm:prSet/>
      <dgm:spPr/>
      <dgm:t>
        <a:bodyPr/>
        <a:lstStyle/>
        <a:p>
          <a:endParaRPr lang="en-US"/>
        </a:p>
      </dgm:t>
    </dgm:pt>
    <dgm:pt modelId="{C41D7140-F370-410F-B9DF-ED0A10B9D86E}" type="sibTrans" cxnId="{BA9A4E58-A5F2-49AC-AC74-10F024567ECA}">
      <dgm:prSet/>
      <dgm:spPr/>
      <dgm:t>
        <a:bodyPr/>
        <a:lstStyle/>
        <a:p>
          <a:endParaRPr lang="en-US"/>
        </a:p>
      </dgm:t>
    </dgm:pt>
    <dgm:pt modelId="{C228528C-412C-41C2-920F-CEEE8C0042DA}">
      <dgm:prSet custT="1"/>
      <dgm:spPr>
        <a:xfrm>
          <a:off x="0" y="548075"/>
          <a:ext cx="8562280" cy="42319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 rtl="0"/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 for cash settlement, T+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</a:t>
          </a:r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for physically settled stock </a:t>
          </a:r>
          <a:r>
            <a:rPr lang="tr-TR" sz="2000" b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futures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tr-TR" sz="2000" b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and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options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, </a:t>
          </a:r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T+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5 </a:t>
          </a:r>
          <a:r>
            <a:rPr lang="tr-TR" sz="2000" b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for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ELUS </a:t>
          </a:r>
          <a:r>
            <a:rPr lang="tr-TR" sz="2000" b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futures</a:t>
          </a:r>
          <a:endParaRPr lang="en-US" sz="2000" b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C0E8DACC-1EC6-4F54-8427-5D590F4FDA2E}" type="parTrans" cxnId="{B73BB694-78B6-4D2C-89A0-6A53CE437E0F}">
      <dgm:prSet/>
      <dgm:spPr/>
      <dgm:t>
        <a:bodyPr/>
        <a:lstStyle/>
        <a:p>
          <a:endParaRPr lang="en-US"/>
        </a:p>
      </dgm:t>
    </dgm:pt>
    <dgm:pt modelId="{6B22081B-1F26-4BD4-A61F-B651818C06D2}" type="sibTrans" cxnId="{B73BB694-78B6-4D2C-89A0-6A53CE437E0F}">
      <dgm:prSet/>
      <dgm:spPr/>
      <dgm:t>
        <a:bodyPr/>
        <a:lstStyle/>
        <a:p>
          <a:endParaRPr lang="en-US"/>
        </a:p>
      </dgm:t>
    </dgm:pt>
    <dgm:pt modelId="{1D5B8668-8875-4CB8-AD25-613150F19A9D}">
      <dgm:prSet custT="1"/>
      <dgm:spPr>
        <a:xfrm>
          <a:off x="0" y="548075"/>
          <a:ext cx="8562280" cy="42319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 rtl="0"/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Margin calls are paid in cash (TRY) or by closing </a:t>
          </a:r>
          <a:r>
            <a:rPr lang="tr-TR" sz="2000" b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out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the positions</a:t>
          </a:r>
          <a:endParaRPr lang="en-US" sz="2000" b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65C167C-6C95-4969-9FBB-24C09FBD5A78}" type="parTrans" cxnId="{E5D3F065-33E1-439E-ADA8-7D40D06386D3}">
      <dgm:prSet/>
      <dgm:spPr/>
      <dgm:t>
        <a:bodyPr/>
        <a:lstStyle/>
        <a:p>
          <a:endParaRPr lang="en-US"/>
        </a:p>
      </dgm:t>
    </dgm:pt>
    <dgm:pt modelId="{637C3900-CDCC-46A1-A923-A3DBE9750219}" type="sibTrans" cxnId="{E5D3F065-33E1-439E-ADA8-7D40D06386D3}">
      <dgm:prSet/>
      <dgm:spPr/>
      <dgm:t>
        <a:bodyPr/>
        <a:lstStyle/>
        <a:p>
          <a:endParaRPr lang="en-US"/>
        </a:p>
      </dgm:t>
    </dgm:pt>
    <dgm:pt modelId="{4F261366-6F46-46B0-BCA1-0978AEBAF9C3}">
      <dgm:prSet custT="1"/>
      <dgm:spPr>
        <a:xfrm>
          <a:off x="0" y="548075"/>
          <a:ext cx="8562280" cy="42319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 rtl="0"/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Clearing system and collateral management system are end-client (account) basis</a:t>
          </a:r>
          <a:endParaRPr lang="en-US" sz="2000" b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6B05414-11D0-4903-A0A9-DB5B408647E0}" type="parTrans" cxnId="{DBF801BD-B992-4739-804B-A9170CA1A024}">
      <dgm:prSet/>
      <dgm:spPr/>
      <dgm:t>
        <a:bodyPr/>
        <a:lstStyle/>
        <a:p>
          <a:endParaRPr lang="en-US"/>
        </a:p>
      </dgm:t>
    </dgm:pt>
    <dgm:pt modelId="{DB990050-E59D-42E1-A4D6-26CBCD8FE318}" type="sibTrans" cxnId="{DBF801BD-B992-4739-804B-A9170CA1A024}">
      <dgm:prSet/>
      <dgm:spPr/>
      <dgm:t>
        <a:bodyPr/>
        <a:lstStyle/>
        <a:p>
          <a:endParaRPr lang="en-US"/>
        </a:p>
      </dgm:t>
    </dgm:pt>
    <dgm:pt modelId="{C393CA20-19BE-422B-A70E-D3C1C7C64FB7}">
      <dgm:prSet custT="1"/>
      <dgm:spPr>
        <a:xfrm>
          <a:off x="0" y="548075"/>
          <a:ext cx="8562280" cy="42319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 rtl="0"/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Types of accounts: Portfolio, Market Maker, Customer</a:t>
          </a:r>
          <a:endParaRPr lang="en-US" sz="2000" b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1ADA5C66-A98B-4661-B1B0-2E9204AF2DF7}" type="parTrans" cxnId="{ED87DE67-5583-4915-999B-B42FF9166B2A}">
      <dgm:prSet/>
      <dgm:spPr/>
      <dgm:t>
        <a:bodyPr/>
        <a:lstStyle/>
        <a:p>
          <a:endParaRPr lang="en-US"/>
        </a:p>
      </dgm:t>
    </dgm:pt>
    <dgm:pt modelId="{CFD704A0-B6F2-422A-9004-36E28F60C56F}" type="sibTrans" cxnId="{ED87DE67-5583-4915-999B-B42FF9166B2A}">
      <dgm:prSet/>
      <dgm:spPr/>
      <dgm:t>
        <a:bodyPr/>
        <a:lstStyle/>
        <a:p>
          <a:endParaRPr lang="en-US"/>
        </a:p>
      </dgm:t>
    </dgm:pt>
    <dgm:pt modelId="{C8846881-A548-4DFC-9DAC-3F8E98D44995}">
      <dgm:prSet custT="1"/>
      <dgm:spPr>
        <a:xfrm>
          <a:off x="0" y="548075"/>
          <a:ext cx="8562280" cy="42319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 rtl="0"/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Daily losses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tr-TR" sz="2000" b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and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tr-TR" sz="2000" b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profits</a:t>
          </a:r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are </a:t>
          </a:r>
          <a:r>
            <a:rPr lang="tr-TR" sz="2000" b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reflected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tr-TR" sz="2000" b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to</a:t>
          </a:r>
          <a:r>
            <a:rPr lang="tr-TR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the cash collateral at the end of the same trading day</a:t>
          </a:r>
          <a:endParaRPr lang="en-US" sz="2000" b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9A02359E-76C5-4650-A851-4E350027D106}" type="parTrans" cxnId="{6B3D398B-F5C9-4D5B-B8EA-5240C54CC7DC}">
      <dgm:prSet/>
      <dgm:spPr/>
      <dgm:t>
        <a:bodyPr/>
        <a:lstStyle/>
        <a:p>
          <a:endParaRPr lang="en-US"/>
        </a:p>
      </dgm:t>
    </dgm:pt>
    <dgm:pt modelId="{DCFA16F4-F797-4314-BC0D-975D5970D890}" type="sibTrans" cxnId="{6B3D398B-F5C9-4D5B-B8EA-5240C54CC7DC}">
      <dgm:prSet/>
      <dgm:spPr/>
      <dgm:t>
        <a:bodyPr/>
        <a:lstStyle/>
        <a:p>
          <a:endParaRPr lang="en-US"/>
        </a:p>
      </dgm:t>
    </dgm:pt>
    <dgm:pt modelId="{522C7416-E616-48B0-80D2-C0D58904BBFF}">
      <dgm:prSet custT="1"/>
      <dgm:spPr>
        <a:xfrm>
          <a:off x="0" y="548075"/>
          <a:ext cx="8562280" cy="42319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 rtl="0"/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Cash collateral is subject to cash management and net interest income is pledged to the accounts</a:t>
          </a:r>
          <a:endParaRPr lang="en-US" sz="2000" b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8EE56EE-81F4-4528-A5ED-BA45831C706C}" type="parTrans" cxnId="{3768A52C-6E35-4E11-9727-2314AA3C9CAE}">
      <dgm:prSet/>
      <dgm:spPr/>
      <dgm:t>
        <a:bodyPr/>
        <a:lstStyle/>
        <a:p>
          <a:endParaRPr lang="en-US"/>
        </a:p>
      </dgm:t>
    </dgm:pt>
    <dgm:pt modelId="{16FBBD76-D54B-41C6-95CF-9B1C713D63DF}" type="sibTrans" cxnId="{3768A52C-6E35-4E11-9727-2314AA3C9CAE}">
      <dgm:prSet/>
      <dgm:spPr/>
      <dgm:t>
        <a:bodyPr/>
        <a:lstStyle/>
        <a:p>
          <a:endParaRPr lang="en-US"/>
        </a:p>
      </dgm:t>
    </dgm:pt>
    <dgm:pt modelId="{CF138B9F-DE6D-4DA9-B2D2-6C1A02D725FA}">
      <dgm:prSet custT="1"/>
      <dgm:spPr>
        <a:xfrm>
          <a:off x="0" y="548075"/>
          <a:ext cx="8562280" cy="42319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 rtl="0"/>
          <a:r>
            <a:rPr lang="en-US" sz="2000" b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Portfolio based margining </a:t>
          </a:r>
          <a:endParaRPr lang="en-US" sz="2000" b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7FDDB4C1-B081-4A93-8A3F-1128882DD5CC}" type="parTrans" cxnId="{E8C731B1-C850-4E51-A1A9-818A28EEB15B}">
      <dgm:prSet/>
      <dgm:spPr/>
      <dgm:t>
        <a:bodyPr/>
        <a:lstStyle/>
        <a:p>
          <a:endParaRPr lang="en-US"/>
        </a:p>
      </dgm:t>
    </dgm:pt>
    <dgm:pt modelId="{A8567E1C-00B8-4C78-8E2D-9E1671C17D8B}" type="sibTrans" cxnId="{E8C731B1-C850-4E51-A1A9-818A28EEB15B}">
      <dgm:prSet/>
      <dgm:spPr/>
      <dgm:t>
        <a:bodyPr/>
        <a:lstStyle/>
        <a:p>
          <a:endParaRPr lang="en-US"/>
        </a:p>
      </dgm:t>
    </dgm:pt>
    <dgm:pt modelId="{0B3E9DD4-14CE-4A4F-A1A0-D17DF38D1D4D}" type="pres">
      <dgm:prSet presAssocID="{0F8521AD-7B28-4C50-B30B-C2A37F88FC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D1094-F32E-4CD5-9684-616D716EAAD3}" type="pres">
      <dgm:prSet presAssocID="{6F76E53B-C82D-4640-9D29-85DE67E6B4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BC761-172D-4491-9AA9-C9CBBC3FFDEF}" type="pres">
      <dgm:prSet presAssocID="{6F76E53B-C82D-4640-9D29-85DE67E6B4BE}" presName="childText" presStyleLbl="revTx" presStyleIdx="0" presStyleCnt="1" custScaleY="105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FE2E13-4D62-409C-B7F1-3DC1DCFF23F3}" srcId="{6F76E53B-C82D-4640-9D29-85DE67E6B4BE}" destId="{48D1B2A4-6994-4E81-B157-DEEBF76A77C0}" srcOrd="0" destOrd="0" parTransId="{FB829D1E-AFA1-4D3F-9E9C-650D4B11077D}" sibTransId="{882FEEB2-5D05-4987-A54F-A7B185B750E8}"/>
    <dgm:cxn modelId="{BA9A4E58-A5F2-49AC-AC74-10F024567ECA}" srcId="{6F76E53B-C82D-4640-9D29-85DE67E6B4BE}" destId="{770F56A1-075B-46B2-BAAA-0AB76574390E}" srcOrd="2" destOrd="0" parTransId="{22CBED74-8AF1-4D81-B017-7DB721264337}" sibTransId="{C41D7140-F370-410F-B9DF-ED0A10B9D86E}"/>
    <dgm:cxn modelId="{08A86927-EBDB-4D92-9EDA-C5984933221A}" srcId="{0F8521AD-7B28-4C50-B30B-C2A37F88FC8B}" destId="{6F76E53B-C82D-4640-9D29-85DE67E6B4BE}" srcOrd="0" destOrd="0" parTransId="{699CC3A1-06B1-4A25-9E34-537F4282E126}" sibTransId="{5932ABA7-79C0-475C-88A8-B9ECAAC8304C}"/>
    <dgm:cxn modelId="{E8C731B1-C850-4E51-A1A9-818A28EEB15B}" srcId="{6F76E53B-C82D-4640-9D29-85DE67E6B4BE}" destId="{CF138B9F-DE6D-4DA9-B2D2-6C1A02D725FA}" srcOrd="1" destOrd="0" parTransId="{7FDDB4C1-B081-4A93-8A3F-1128882DD5CC}" sibTransId="{A8567E1C-00B8-4C78-8E2D-9E1671C17D8B}"/>
    <dgm:cxn modelId="{25A43F77-1437-424C-8229-A452BD73895D}" type="presOf" srcId="{1D5B8668-8875-4CB8-AD25-613150F19A9D}" destId="{832BC761-172D-4491-9AA9-C9CBBC3FFDEF}" srcOrd="0" destOrd="4" presId="urn:microsoft.com/office/officeart/2005/8/layout/vList2"/>
    <dgm:cxn modelId="{E5D3F065-33E1-439E-ADA8-7D40D06386D3}" srcId="{6F76E53B-C82D-4640-9D29-85DE67E6B4BE}" destId="{1D5B8668-8875-4CB8-AD25-613150F19A9D}" srcOrd="4" destOrd="0" parTransId="{665C167C-6C95-4969-9FBB-24C09FBD5A78}" sibTransId="{637C3900-CDCC-46A1-A923-A3DBE9750219}"/>
    <dgm:cxn modelId="{39CA4158-A5AF-42C9-BE9C-C11BF438A3A3}" type="presOf" srcId="{0F8521AD-7B28-4C50-B30B-C2A37F88FC8B}" destId="{0B3E9DD4-14CE-4A4F-A1A0-D17DF38D1D4D}" srcOrd="0" destOrd="0" presId="urn:microsoft.com/office/officeart/2005/8/layout/vList2"/>
    <dgm:cxn modelId="{518640A6-D64F-4E72-BA6C-BA83F416F0F9}" type="presOf" srcId="{CF138B9F-DE6D-4DA9-B2D2-6C1A02D725FA}" destId="{832BC761-172D-4491-9AA9-C9CBBC3FFDEF}" srcOrd="0" destOrd="1" presId="urn:microsoft.com/office/officeart/2005/8/layout/vList2"/>
    <dgm:cxn modelId="{9E2C0FE3-49DE-462F-8227-68A14EE9E7A6}" type="presOf" srcId="{522C7416-E616-48B0-80D2-C0D58904BBFF}" destId="{832BC761-172D-4491-9AA9-C9CBBC3FFDEF}" srcOrd="0" destOrd="8" presId="urn:microsoft.com/office/officeart/2005/8/layout/vList2"/>
    <dgm:cxn modelId="{6B3D398B-F5C9-4D5B-B8EA-5240C54CC7DC}" srcId="{6F76E53B-C82D-4640-9D29-85DE67E6B4BE}" destId="{C8846881-A548-4DFC-9DAC-3F8E98D44995}" srcOrd="7" destOrd="0" parTransId="{9A02359E-76C5-4650-A851-4E350027D106}" sibTransId="{DCFA16F4-F797-4314-BC0D-975D5970D890}"/>
    <dgm:cxn modelId="{B2DBA247-EC8F-42BB-900D-8C8D5A60EFE5}" type="presOf" srcId="{6F76E53B-C82D-4640-9D29-85DE67E6B4BE}" destId="{DE8D1094-F32E-4CD5-9684-616D716EAAD3}" srcOrd="0" destOrd="0" presId="urn:microsoft.com/office/officeart/2005/8/layout/vList2"/>
    <dgm:cxn modelId="{B73BB694-78B6-4D2C-89A0-6A53CE437E0F}" srcId="{6F76E53B-C82D-4640-9D29-85DE67E6B4BE}" destId="{C228528C-412C-41C2-920F-CEEE8C0042DA}" srcOrd="3" destOrd="0" parTransId="{C0E8DACC-1EC6-4F54-8427-5D590F4FDA2E}" sibTransId="{6B22081B-1F26-4BD4-A61F-B651818C06D2}"/>
    <dgm:cxn modelId="{ED87DE67-5583-4915-999B-B42FF9166B2A}" srcId="{6F76E53B-C82D-4640-9D29-85DE67E6B4BE}" destId="{C393CA20-19BE-422B-A70E-D3C1C7C64FB7}" srcOrd="6" destOrd="0" parTransId="{1ADA5C66-A98B-4661-B1B0-2E9204AF2DF7}" sibTransId="{CFD704A0-B6F2-422A-9004-36E28F60C56F}"/>
    <dgm:cxn modelId="{8977AA50-83B6-4E6E-89AE-1752723EF4DE}" type="presOf" srcId="{770F56A1-075B-46B2-BAAA-0AB76574390E}" destId="{832BC761-172D-4491-9AA9-C9CBBC3FFDEF}" srcOrd="0" destOrd="2" presId="urn:microsoft.com/office/officeart/2005/8/layout/vList2"/>
    <dgm:cxn modelId="{2F9F9CA3-CE61-41CB-814C-07510C4EEF20}" type="presOf" srcId="{C228528C-412C-41C2-920F-CEEE8C0042DA}" destId="{832BC761-172D-4491-9AA9-C9CBBC3FFDEF}" srcOrd="0" destOrd="3" presId="urn:microsoft.com/office/officeart/2005/8/layout/vList2"/>
    <dgm:cxn modelId="{441E99F2-AA37-4D1B-8E62-8ED69C99E466}" type="presOf" srcId="{C393CA20-19BE-422B-A70E-D3C1C7C64FB7}" destId="{832BC761-172D-4491-9AA9-C9CBBC3FFDEF}" srcOrd="0" destOrd="6" presId="urn:microsoft.com/office/officeart/2005/8/layout/vList2"/>
    <dgm:cxn modelId="{DBF801BD-B992-4739-804B-A9170CA1A024}" srcId="{6F76E53B-C82D-4640-9D29-85DE67E6B4BE}" destId="{4F261366-6F46-46B0-BCA1-0978AEBAF9C3}" srcOrd="5" destOrd="0" parTransId="{26B05414-11D0-4903-A0A9-DB5B408647E0}" sibTransId="{DB990050-E59D-42E1-A4D6-26CBCD8FE318}"/>
    <dgm:cxn modelId="{A26C8F69-E554-4902-9392-78D2DCF4F9DC}" type="presOf" srcId="{4F261366-6F46-46B0-BCA1-0978AEBAF9C3}" destId="{832BC761-172D-4491-9AA9-C9CBBC3FFDEF}" srcOrd="0" destOrd="5" presId="urn:microsoft.com/office/officeart/2005/8/layout/vList2"/>
    <dgm:cxn modelId="{2C39A02E-16A8-4840-A759-5E230FBAF9B2}" type="presOf" srcId="{C8846881-A548-4DFC-9DAC-3F8E98D44995}" destId="{832BC761-172D-4491-9AA9-C9CBBC3FFDEF}" srcOrd="0" destOrd="7" presId="urn:microsoft.com/office/officeart/2005/8/layout/vList2"/>
    <dgm:cxn modelId="{438F42AC-AD16-4340-8465-C91B2CBE5D66}" type="presOf" srcId="{48D1B2A4-6994-4E81-B157-DEEBF76A77C0}" destId="{832BC761-172D-4491-9AA9-C9CBBC3FFDEF}" srcOrd="0" destOrd="0" presId="urn:microsoft.com/office/officeart/2005/8/layout/vList2"/>
    <dgm:cxn modelId="{3768A52C-6E35-4E11-9727-2314AA3C9CAE}" srcId="{6F76E53B-C82D-4640-9D29-85DE67E6B4BE}" destId="{522C7416-E616-48B0-80D2-C0D58904BBFF}" srcOrd="8" destOrd="0" parTransId="{A8EE56EE-81F4-4528-A5ED-BA45831C706C}" sibTransId="{16FBBD76-D54B-41C6-95CF-9B1C713D63DF}"/>
    <dgm:cxn modelId="{FD9488C4-1D7F-4360-8851-AA065E49F42D}" type="presParOf" srcId="{0B3E9DD4-14CE-4A4F-A1A0-D17DF38D1D4D}" destId="{DE8D1094-F32E-4CD5-9684-616D716EAAD3}" srcOrd="0" destOrd="0" presId="urn:microsoft.com/office/officeart/2005/8/layout/vList2"/>
    <dgm:cxn modelId="{14ACBF26-E30B-4E6D-AF86-BCADBA875724}" type="presParOf" srcId="{0B3E9DD4-14CE-4A4F-A1A0-D17DF38D1D4D}" destId="{832BC761-172D-4491-9AA9-C9CBBC3FFDE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8FA466-CC62-4D92-A96E-897408ACC7C0}" type="doc">
      <dgm:prSet loTypeId="urn:microsoft.com/office/officeart/2005/8/layout/target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8D2908-9F76-4624-B2C6-3BCF29AE9805}">
      <dgm:prSet phldrT="[Text]" custT="1"/>
      <dgm:spPr>
        <a:xfrm>
          <a:off x="3151087" y="0"/>
          <a:ext cx="1259530" cy="73472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sz="120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Default</a:t>
          </a:r>
          <a:r>
            <a:rPr lang="tr-TR" sz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 Management</a:t>
          </a:r>
          <a:endParaRPr lang="en-US" sz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gm:t>
    </dgm:pt>
    <dgm:pt modelId="{93D88D1E-1DF8-4644-B93C-6B9D3AA45484}" type="parTrans" cxnId="{632BE0BA-8070-482D-9E85-839C0500B6D4}">
      <dgm:prSet/>
      <dgm:spPr/>
      <dgm:t>
        <a:bodyPr/>
        <a:lstStyle/>
        <a:p>
          <a:endParaRPr lang="en-US"/>
        </a:p>
      </dgm:t>
    </dgm:pt>
    <dgm:pt modelId="{111B2A79-A58D-46DC-B532-B307D72ED73C}" type="sibTrans" cxnId="{632BE0BA-8070-482D-9E85-839C0500B6D4}">
      <dgm:prSet/>
      <dgm:spPr/>
      <dgm:t>
        <a:bodyPr/>
        <a:lstStyle/>
        <a:p>
          <a:endParaRPr lang="en-US"/>
        </a:p>
      </dgm:t>
    </dgm:pt>
    <dgm:pt modelId="{ADE4DA89-2B97-4D18-8930-D66EA21808C1}">
      <dgm:prSet phldrT="[Text]" custT="1"/>
      <dgm:spPr>
        <a:xfrm>
          <a:off x="3151087" y="734726"/>
          <a:ext cx="1259530" cy="73472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sz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Creating</a:t>
          </a:r>
          <a:r>
            <a:rPr lang="tr-T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tr-TR" sz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Dafault</a:t>
          </a:r>
          <a:r>
            <a:rPr lang="tr-T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tr-TR" sz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Waterfall</a:t>
          </a:r>
          <a:endParaRPr lang="en-US" sz="1200" dirty="0">
            <a:solidFill>
              <a:schemeClr val="tx1">
                <a:lumMod val="65000"/>
                <a:lumOff val="35000"/>
              </a:schemeClr>
            </a:solidFill>
            <a:latin typeface="Calibri"/>
            <a:ea typeface="+mn-ea"/>
            <a:cs typeface="+mn-cs"/>
          </a:endParaRPr>
        </a:p>
      </dgm:t>
    </dgm:pt>
    <dgm:pt modelId="{7231E516-C85D-4031-9359-0B4E677FBE8C}" type="parTrans" cxnId="{7C192D52-2079-4709-898E-8AA2F358AE4F}">
      <dgm:prSet/>
      <dgm:spPr/>
      <dgm:t>
        <a:bodyPr/>
        <a:lstStyle/>
        <a:p>
          <a:endParaRPr lang="en-US"/>
        </a:p>
      </dgm:t>
    </dgm:pt>
    <dgm:pt modelId="{3F74E802-242D-4987-824A-20EABE300C32}" type="sibTrans" cxnId="{7C192D52-2079-4709-898E-8AA2F358AE4F}">
      <dgm:prSet/>
      <dgm:spPr/>
      <dgm:t>
        <a:bodyPr/>
        <a:lstStyle/>
        <a:p>
          <a:endParaRPr lang="en-US"/>
        </a:p>
      </dgm:t>
    </dgm:pt>
    <dgm:pt modelId="{D695825B-9B76-491B-8E61-52926C586BA4}">
      <dgm:prSet phldrT="[Text]" custT="1"/>
      <dgm:spPr>
        <a:xfrm>
          <a:off x="3151087" y="1469452"/>
          <a:ext cx="1259530" cy="73472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sz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CCP </a:t>
          </a:r>
          <a:r>
            <a:rPr lang="tr-TR" sz="1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Membership</a:t>
          </a:r>
          <a:r>
            <a:rPr lang="tr-TR" sz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 &amp; </a:t>
          </a:r>
          <a:r>
            <a:rPr lang="tr-TR" sz="1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Membership</a:t>
          </a:r>
          <a:r>
            <a:rPr lang="tr-TR" sz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tr-TR" sz="1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criterias</a:t>
          </a:r>
          <a:r>
            <a:rPr lang="tr-TR" sz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 </a:t>
          </a:r>
          <a:endParaRPr lang="en-US" sz="1200" dirty="0">
            <a:solidFill>
              <a:schemeClr val="accent1">
                <a:lumMod val="60000"/>
                <a:lumOff val="40000"/>
              </a:schemeClr>
            </a:solidFill>
            <a:latin typeface="Calibri"/>
            <a:ea typeface="+mn-ea"/>
            <a:cs typeface="+mn-cs"/>
          </a:endParaRPr>
        </a:p>
      </dgm:t>
    </dgm:pt>
    <dgm:pt modelId="{6048B81D-E7B2-4FC2-B0A4-3D23259E9521}" type="parTrans" cxnId="{72BBC9EE-15CD-4616-893B-2637EF5A241B}">
      <dgm:prSet/>
      <dgm:spPr/>
      <dgm:t>
        <a:bodyPr/>
        <a:lstStyle/>
        <a:p>
          <a:endParaRPr lang="en-US"/>
        </a:p>
      </dgm:t>
    </dgm:pt>
    <dgm:pt modelId="{CEE7BF05-4327-46C9-9B62-F7AE6E2808D9}" type="sibTrans" cxnId="{72BBC9EE-15CD-4616-893B-2637EF5A241B}">
      <dgm:prSet/>
      <dgm:spPr/>
      <dgm:t>
        <a:bodyPr/>
        <a:lstStyle/>
        <a:p>
          <a:endParaRPr lang="en-US"/>
        </a:p>
      </dgm:t>
    </dgm:pt>
    <dgm:pt modelId="{32B0BE4D-03F2-4729-B056-6951666D3A3A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Collateral</a:t>
          </a:r>
          <a:r>
            <a:rPr lang="tr-TR" sz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of the defaulted member and its defaulted customers</a:t>
          </a:r>
          <a:endParaRPr lang="en-US" sz="1200" dirty="0">
            <a:solidFill>
              <a:schemeClr val="tx2">
                <a:lumMod val="75000"/>
              </a:schemeClr>
            </a:solidFill>
          </a:endParaRPr>
        </a:p>
      </dgm:t>
    </dgm:pt>
    <dgm:pt modelId="{EBC7E46E-DDEE-4116-90E8-A4474DB9C2B7}" type="parTrans" cxnId="{36480DA1-9AC9-4CCF-8569-2B3CCAF547AA}">
      <dgm:prSet/>
      <dgm:spPr/>
      <dgm:t>
        <a:bodyPr/>
        <a:lstStyle/>
        <a:p>
          <a:endParaRPr lang="en-US"/>
        </a:p>
      </dgm:t>
    </dgm:pt>
    <dgm:pt modelId="{2FCEE4B2-7A4A-449B-BCEC-38F4D5679911}" type="sibTrans" cxnId="{36480DA1-9AC9-4CCF-8569-2B3CCAF547AA}">
      <dgm:prSet/>
      <dgm:spPr/>
      <dgm:t>
        <a:bodyPr/>
        <a:lstStyle/>
        <a:p>
          <a:endParaRPr lang="en-US"/>
        </a:p>
      </dgm:t>
    </dgm:pt>
    <dgm:pt modelId="{73E8F47E-BC86-4DB8-AC5B-1CA9B88F4BDA}" type="pres">
      <dgm:prSet presAssocID="{4D8FA466-CC62-4D92-A96E-897408ACC7C0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7C8C82-FDAB-4554-A9ED-1DF7D953195B}" type="pres">
      <dgm:prSet presAssocID="{238D2908-9F76-4624-B2C6-3BCF29AE9805}" presName="circle1" presStyleLbl="lnNode1" presStyleIdx="0" presStyleCnt="4"/>
      <dgm:spPr>
        <a:xfrm>
          <a:off x="1219806" y="1847311"/>
          <a:ext cx="503812" cy="503812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530F6248-4F4A-4CAD-BF72-2D75F937B218}" type="pres">
      <dgm:prSet presAssocID="{238D2908-9F76-4624-B2C6-3BCF29AE9805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2D7CD-573E-4362-9A15-46002DCA484C}" type="pres">
      <dgm:prSet presAssocID="{238D2908-9F76-4624-B2C6-3BCF29AE9805}" presName="line1" presStyleLbl="callout" presStyleIdx="0" presStyleCnt="8"/>
      <dgm:spPr>
        <a:xfrm>
          <a:off x="2836204" y="367363"/>
          <a:ext cx="314882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127000" prstMaterial="matte"/>
      </dgm:spPr>
    </dgm:pt>
    <dgm:pt modelId="{4A94B904-8314-4796-9057-2FC063842D54}" type="pres">
      <dgm:prSet presAssocID="{238D2908-9F76-4624-B2C6-3BCF29AE9805}" presName="d1" presStyleLbl="callout" presStyleIdx="1" presStyleCnt="8"/>
      <dgm:spPr>
        <a:xfrm rot="5400000">
          <a:off x="1287611" y="551884"/>
          <a:ext cx="1731435" cy="1363232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127000" prstMaterial="matte"/>
      </dgm:spPr>
    </dgm:pt>
    <dgm:pt modelId="{140D2068-3238-4954-AA0B-810AA8392566}" type="pres">
      <dgm:prSet presAssocID="{ADE4DA89-2B97-4D18-8930-D66EA21808C1}" presName="circle2" presStyleLbl="lnNode1" presStyleIdx="1" presStyleCnt="4"/>
      <dgm:spPr>
        <a:xfrm>
          <a:off x="715994" y="1343499"/>
          <a:ext cx="1511437" cy="1511437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6883F030-67B5-4C14-A47D-CCF16228351F}" type="pres">
      <dgm:prSet presAssocID="{ADE4DA89-2B97-4D18-8930-D66EA21808C1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2D984-6A34-4532-9F67-244B83131686}" type="pres">
      <dgm:prSet presAssocID="{ADE4DA89-2B97-4D18-8930-D66EA21808C1}" presName="line2" presStyleLbl="callout" presStyleIdx="2" presStyleCnt="8"/>
      <dgm:spPr>
        <a:xfrm>
          <a:off x="2836204" y="1102089"/>
          <a:ext cx="314882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127000" prstMaterial="matte"/>
      </dgm:spPr>
    </dgm:pt>
    <dgm:pt modelId="{5F430B7A-2FE8-4721-9A58-84826E3F5E65}" type="pres">
      <dgm:prSet presAssocID="{ADE4DA89-2B97-4D18-8930-D66EA21808C1}" presName="d2" presStyleLbl="callout" presStyleIdx="3" presStyleCnt="8"/>
      <dgm:spPr>
        <a:xfrm rot="5400000">
          <a:off x="1659256" y="1275149"/>
          <a:ext cx="1349209" cy="1002166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127000" prstMaterial="matte"/>
      </dgm:spPr>
    </dgm:pt>
    <dgm:pt modelId="{8614175F-871A-4CF2-9C92-8F249DAC28D1}" type="pres">
      <dgm:prSet presAssocID="{D695825B-9B76-491B-8E61-52926C586BA4}" presName="circle3" presStyleLbl="lnNode1" presStyleIdx="2" presStyleCnt="4"/>
      <dgm:spPr>
        <a:xfrm>
          <a:off x="212181" y="839687"/>
          <a:ext cx="2519061" cy="251906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EE2FA99B-05E4-4F53-9787-725503A85D0E}" type="pres">
      <dgm:prSet presAssocID="{D695825B-9B76-491B-8E61-52926C586BA4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62C0A-93E3-4B49-AC27-E54559D9668C}" type="pres">
      <dgm:prSet presAssocID="{D695825B-9B76-491B-8E61-52926C586BA4}" presName="line3" presStyleLbl="callout" presStyleIdx="4" presStyleCnt="8"/>
      <dgm:spPr>
        <a:xfrm>
          <a:off x="2836204" y="1836815"/>
          <a:ext cx="314882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127000" prstMaterial="matte"/>
      </dgm:spPr>
    </dgm:pt>
    <dgm:pt modelId="{E840CBDD-56E2-4AAA-B701-D2336A4D6C20}" type="pres">
      <dgm:prSet presAssocID="{D695825B-9B76-491B-8E61-52926C586BA4}" presName="d3" presStyleLbl="callout" presStyleIdx="5" presStyleCnt="8"/>
      <dgm:spPr>
        <a:xfrm rot="5400000">
          <a:off x="2031364" y="1997825"/>
          <a:ext cx="963960" cy="641101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127000" prstMaterial="matte"/>
      </dgm:spPr>
    </dgm:pt>
    <dgm:pt modelId="{BFFB6B41-4EA6-4AC7-B420-55C6F5185069}" type="pres">
      <dgm:prSet presAssocID="{32B0BE4D-03F2-4729-B056-6951666D3A3A}" presName="circle4" presStyleLbl="lnNode1" presStyleIdx="3" presStyleCnt="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753DDF5-CCE7-4823-BFA4-3B59A4C0FBB3}" type="pres">
      <dgm:prSet presAssocID="{32B0BE4D-03F2-4729-B056-6951666D3A3A}" presName="text4" presStyleLbl="revTx" presStyleIdx="3" presStyleCnt="4" custLinFactNeighborY="28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9DC81-AF11-4264-A987-FDB3B510538C}" type="pres">
      <dgm:prSet presAssocID="{32B0BE4D-03F2-4729-B056-6951666D3A3A}" presName="line4" presStyleLbl="callout" presStyleIdx="6" presStyleCnt="8"/>
      <dgm:spPr/>
    </dgm:pt>
    <dgm:pt modelId="{5F08643A-9A7D-4408-9F7E-C3A65A652262}" type="pres">
      <dgm:prSet presAssocID="{32B0BE4D-03F2-4729-B056-6951666D3A3A}" presName="d4" presStyleLbl="callout" presStyleIdx="7" presStyleCnt="8"/>
      <dgm:spPr/>
    </dgm:pt>
  </dgm:ptLst>
  <dgm:cxnLst>
    <dgm:cxn modelId="{72BBC9EE-15CD-4616-893B-2637EF5A241B}" srcId="{4D8FA466-CC62-4D92-A96E-897408ACC7C0}" destId="{D695825B-9B76-491B-8E61-52926C586BA4}" srcOrd="2" destOrd="0" parTransId="{6048B81D-E7B2-4FC2-B0A4-3D23259E9521}" sibTransId="{CEE7BF05-4327-46C9-9B62-F7AE6E2808D9}"/>
    <dgm:cxn modelId="{36480DA1-9AC9-4CCF-8569-2B3CCAF547AA}" srcId="{4D8FA466-CC62-4D92-A96E-897408ACC7C0}" destId="{32B0BE4D-03F2-4729-B056-6951666D3A3A}" srcOrd="3" destOrd="0" parTransId="{EBC7E46E-DDEE-4116-90E8-A4474DB9C2B7}" sibTransId="{2FCEE4B2-7A4A-449B-BCEC-38F4D5679911}"/>
    <dgm:cxn modelId="{43F2B3E6-FED8-4B9A-9782-1CAE6FE79D46}" type="presOf" srcId="{4D8FA466-CC62-4D92-A96E-897408ACC7C0}" destId="{73E8F47E-BC86-4DB8-AC5B-1CA9B88F4BDA}" srcOrd="0" destOrd="0" presId="urn:microsoft.com/office/officeart/2005/8/layout/target1"/>
    <dgm:cxn modelId="{632BE0BA-8070-482D-9E85-839C0500B6D4}" srcId="{4D8FA466-CC62-4D92-A96E-897408ACC7C0}" destId="{238D2908-9F76-4624-B2C6-3BCF29AE9805}" srcOrd="0" destOrd="0" parTransId="{93D88D1E-1DF8-4644-B93C-6B9D3AA45484}" sibTransId="{111B2A79-A58D-46DC-B532-B307D72ED73C}"/>
    <dgm:cxn modelId="{D75844FE-AD65-45CE-AEA8-74E1246F3721}" type="presOf" srcId="{D695825B-9B76-491B-8E61-52926C586BA4}" destId="{EE2FA99B-05E4-4F53-9787-725503A85D0E}" srcOrd="0" destOrd="0" presId="urn:microsoft.com/office/officeart/2005/8/layout/target1"/>
    <dgm:cxn modelId="{7C192D52-2079-4709-898E-8AA2F358AE4F}" srcId="{4D8FA466-CC62-4D92-A96E-897408ACC7C0}" destId="{ADE4DA89-2B97-4D18-8930-D66EA21808C1}" srcOrd="1" destOrd="0" parTransId="{7231E516-C85D-4031-9359-0B4E677FBE8C}" sibTransId="{3F74E802-242D-4987-824A-20EABE300C32}"/>
    <dgm:cxn modelId="{E7D9AC81-4657-42B2-A165-B13A3BC8B24D}" type="presOf" srcId="{238D2908-9F76-4624-B2C6-3BCF29AE9805}" destId="{530F6248-4F4A-4CAD-BF72-2D75F937B218}" srcOrd="0" destOrd="0" presId="urn:microsoft.com/office/officeart/2005/8/layout/target1"/>
    <dgm:cxn modelId="{A3CB4D4E-5E13-4A4E-AF50-EE14133B4887}" type="presOf" srcId="{32B0BE4D-03F2-4729-B056-6951666D3A3A}" destId="{8753DDF5-CCE7-4823-BFA4-3B59A4C0FBB3}" srcOrd="0" destOrd="0" presId="urn:microsoft.com/office/officeart/2005/8/layout/target1"/>
    <dgm:cxn modelId="{03307F42-6EB0-4E01-BE66-B67AED7229B0}" type="presOf" srcId="{ADE4DA89-2B97-4D18-8930-D66EA21808C1}" destId="{6883F030-67B5-4C14-A47D-CCF16228351F}" srcOrd="0" destOrd="0" presId="urn:microsoft.com/office/officeart/2005/8/layout/target1"/>
    <dgm:cxn modelId="{6F94AACA-1890-4D57-BDF6-E04873937F03}" type="presParOf" srcId="{73E8F47E-BC86-4DB8-AC5B-1CA9B88F4BDA}" destId="{837C8C82-FDAB-4554-A9ED-1DF7D953195B}" srcOrd="0" destOrd="0" presId="urn:microsoft.com/office/officeart/2005/8/layout/target1"/>
    <dgm:cxn modelId="{AD355416-C0A2-41E4-A6DF-B7BD35538B43}" type="presParOf" srcId="{73E8F47E-BC86-4DB8-AC5B-1CA9B88F4BDA}" destId="{530F6248-4F4A-4CAD-BF72-2D75F937B218}" srcOrd="1" destOrd="0" presId="urn:microsoft.com/office/officeart/2005/8/layout/target1"/>
    <dgm:cxn modelId="{ADC80DBB-DAD7-49B9-AFFE-A2381BFFBDDF}" type="presParOf" srcId="{73E8F47E-BC86-4DB8-AC5B-1CA9B88F4BDA}" destId="{5042D7CD-573E-4362-9A15-46002DCA484C}" srcOrd="2" destOrd="0" presId="urn:microsoft.com/office/officeart/2005/8/layout/target1"/>
    <dgm:cxn modelId="{A9A34487-D304-4ABE-83CC-618C19E798D6}" type="presParOf" srcId="{73E8F47E-BC86-4DB8-AC5B-1CA9B88F4BDA}" destId="{4A94B904-8314-4796-9057-2FC063842D54}" srcOrd="3" destOrd="0" presId="urn:microsoft.com/office/officeart/2005/8/layout/target1"/>
    <dgm:cxn modelId="{87AEAE88-61A0-4F79-BF64-5702E6188E77}" type="presParOf" srcId="{73E8F47E-BC86-4DB8-AC5B-1CA9B88F4BDA}" destId="{140D2068-3238-4954-AA0B-810AA8392566}" srcOrd="4" destOrd="0" presId="urn:microsoft.com/office/officeart/2005/8/layout/target1"/>
    <dgm:cxn modelId="{92ADC4C1-2B35-489E-92B4-4AE6E98B1420}" type="presParOf" srcId="{73E8F47E-BC86-4DB8-AC5B-1CA9B88F4BDA}" destId="{6883F030-67B5-4C14-A47D-CCF16228351F}" srcOrd="5" destOrd="0" presId="urn:microsoft.com/office/officeart/2005/8/layout/target1"/>
    <dgm:cxn modelId="{11E128A2-AAA3-4639-9966-CE3C59173ACD}" type="presParOf" srcId="{73E8F47E-BC86-4DB8-AC5B-1CA9B88F4BDA}" destId="{DC22D984-6A34-4532-9F67-244B83131686}" srcOrd="6" destOrd="0" presId="urn:microsoft.com/office/officeart/2005/8/layout/target1"/>
    <dgm:cxn modelId="{CA63CCF5-4063-4331-8BE1-2F938F19A003}" type="presParOf" srcId="{73E8F47E-BC86-4DB8-AC5B-1CA9B88F4BDA}" destId="{5F430B7A-2FE8-4721-9A58-84826E3F5E65}" srcOrd="7" destOrd="0" presId="urn:microsoft.com/office/officeart/2005/8/layout/target1"/>
    <dgm:cxn modelId="{15484B72-0FD6-4C9D-8AF8-B81B8B166BDF}" type="presParOf" srcId="{73E8F47E-BC86-4DB8-AC5B-1CA9B88F4BDA}" destId="{8614175F-871A-4CF2-9C92-8F249DAC28D1}" srcOrd="8" destOrd="0" presId="urn:microsoft.com/office/officeart/2005/8/layout/target1"/>
    <dgm:cxn modelId="{F155F2D6-DAFA-4257-BA8A-EB108F3AE3EA}" type="presParOf" srcId="{73E8F47E-BC86-4DB8-AC5B-1CA9B88F4BDA}" destId="{EE2FA99B-05E4-4F53-9787-725503A85D0E}" srcOrd="9" destOrd="0" presId="urn:microsoft.com/office/officeart/2005/8/layout/target1"/>
    <dgm:cxn modelId="{772D967D-4872-45B8-B79B-C25556B6658B}" type="presParOf" srcId="{73E8F47E-BC86-4DB8-AC5B-1CA9B88F4BDA}" destId="{C4362C0A-93E3-4B49-AC27-E54559D9668C}" srcOrd="10" destOrd="0" presId="urn:microsoft.com/office/officeart/2005/8/layout/target1"/>
    <dgm:cxn modelId="{1F98B783-37EC-4004-89ED-7215C1DD99F4}" type="presParOf" srcId="{73E8F47E-BC86-4DB8-AC5B-1CA9B88F4BDA}" destId="{E840CBDD-56E2-4AAA-B701-D2336A4D6C20}" srcOrd="11" destOrd="0" presId="urn:microsoft.com/office/officeart/2005/8/layout/target1"/>
    <dgm:cxn modelId="{D9A7D738-F7AB-42F0-AB85-ED8DE1027B1A}" type="presParOf" srcId="{73E8F47E-BC86-4DB8-AC5B-1CA9B88F4BDA}" destId="{BFFB6B41-4EA6-4AC7-B420-55C6F5185069}" srcOrd="12" destOrd="0" presId="urn:microsoft.com/office/officeart/2005/8/layout/target1"/>
    <dgm:cxn modelId="{102BE80D-445F-45A5-B4EB-27D60D3E220A}" type="presParOf" srcId="{73E8F47E-BC86-4DB8-AC5B-1CA9B88F4BDA}" destId="{8753DDF5-CCE7-4823-BFA4-3B59A4C0FBB3}" srcOrd="13" destOrd="0" presId="urn:microsoft.com/office/officeart/2005/8/layout/target1"/>
    <dgm:cxn modelId="{CC27BA33-2F48-4274-A36F-D4008D8861E5}" type="presParOf" srcId="{73E8F47E-BC86-4DB8-AC5B-1CA9B88F4BDA}" destId="{F529DC81-AF11-4264-A987-FDB3B510538C}" srcOrd="14" destOrd="0" presId="urn:microsoft.com/office/officeart/2005/8/layout/target1"/>
    <dgm:cxn modelId="{1BE72446-01D4-4BDA-A869-2DF7FB38F4FA}" type="presParOf" srcId="{73E8F47E-BC86-4DB8-AC5B-1CA9B88F4BDA}" destId="{5F08643A-9A7D-4408-9F7E-C3A65A65226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DDA947-4198-4F26-B24A-ACE6743C284F}" type="doc">
      <dgm:prSet loTypeId="urn:microsoft.com/office/officeart/2005/8/layout/chevron2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37567128-AAD8-49F8-96AF-0FEB60CEEF61}">
      <dgm:prSet phldrT="[Text]" custT="1"/>
      <dgm:spPr>
        <a:xfrm rot="5400000">
          <a:off x="-96419" y="99264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sz="14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 </a:t>
          </a:r>
          <a:endParaRPr lang="en-US" sz="14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A00311C9-3A28-44A5-9D1D-BAA42089DEB3}" type="parTrans" cxnId="{9528F666-1986-45F9-8229-E9A62F60B456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53B81424-49E4-4667-AD11-CA3C7CB9D999}" type="sibTrans" cxnId="{9528F666-1986-45F9-8229-E9A62F60B456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BC92BD73-1FEA-4010-99AD-831A4081597E}">
      <dgm:prSet phldrT="[Text]" custT="1"/>
      <dgm:spPr>
        <a:xfrm rot="5400000">
          <a:off x="3000459" y="-2547658"/>
          <a:ext cx="41803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Collateral</a:t>
          </a:r>
          <a:r>
            <a:rPr lang="tr-TR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 </a:t>
          </a:r>
          <a:r>
            <a:rPr lang="en-US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of the defaulted member and its defaulted customers</a:t>
          </a:r>
          <a:endParaRPr lang="en-US" sz="14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7BA71379-2C82-493F-B388-7F9641F558C9}" type="parTrans" cxnId="{B9324582-E32F-476E-BF79-3EE10E4F211A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2D56556D-0EF2-4581-9D68-8A88F8970083}" type="sibTrans" cxnId="{B9324582-E32F-476E-BF79-3EE10E4F211A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98D9B9D7-4686-4066-9826-395D9A1A37C0}">
      <dgm:prSet phldrT="[Text]" custT="1"/>
      <dgm:spPr>
        <a:xfrm rot="5400000">
          <a:off x="-96419" y="655696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-63615"/>
              <a:satOff val="2835"/>
              <a:lumOff val="396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sz="14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 </a:t>
          </a:r>
          <a:endParaRPr lang="en-US" sz="14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BD0D121C-B33F-44D8-B393-AD2558356AEE}" type="parTrans" cxnId="{D05A5853-6F6C-4E14-905D-6FC0D484C5F4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20351F7F-F249-446B-A268-DDFD35ED98C1}" type="sibTrans" cxnId="{D05A5853-6F6C-4E14-905D-6FC0D484C5F4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EAB65574-7F2D-47EF-ADE1-E001BFF8D6DF}">
      <dgm:prSet phldrT="[Text]" custT="1"/>
      <dgm:spPr>
        <a:xfrm rot="5400000">
          <a:off x="3000569" y="-1991337"/>
          <a:ext cx="41781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-63615"/>
              <a:satOff val="2835"/>
              <a:lumOff val="396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Default</a:t>
          </a:r>
          <a:r>
            <a:rPr lang="tr-TR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 fund contribution of the defaulted member</a:t>
          </a:r>
          <a:endParaRPr lang="en-US" sz="14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57422E0F-AD76-4E33-AE30-AAEF36890E39}" type="parTrans" cxnId="{7D468FF0-2C9F-4AA3-8F62-E7BA83A146F6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6C646851-750B-4E7E-90E0-17DAE845AA73}" type="sibTrans" cxnId="{7D468FF0-2C9F-4AA3-8F62-E7BA83A146F6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C8E49DDB-F0EF-47FB-B180-F42CDB857883}">
      <dgm:prSet phldrT="[Text]" custT="1"/>
      <dgm:spPr>
        <a:xfrm rot="5400000">
          <a:off x="-96419" y="1768559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-190846"/>
              <a:satOff val="8505"/>
              <a:lumOff val="1188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sz="14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 </a:t>
          </a:r>
          <a:endParaRPr lang="en-US" sz="14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6ABE4E3B-44D8-481C-9862-B38D68B8818E}" type="parTrans" cxnId="{4E8D69F8-E346-49C3-9CA5-B57DA52C7E9B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2BD4A979-D04F-463A-B98A-43649D189087}" type="sibTrans" cxnId="{4E8D69F8-E346-49C3-9CA5-B57DA52C7E9B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F5A1461B-37AA-42DE-8E04-3A358E03F2FF}">
      <dgm:prSet phldrT="[Text]" custT="1"/>
      <dgm:spPr>
        <a:xfrm rot="5400000">
          <a:off x="3000569" y="-878474"/>
          <a:ext cx="41781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-190846"/>
              <a:satOff val="8505"/>
              <a:lumOff val="1188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Takasbank’s </a:t>
          </a:r>
          <a:r>
            <a:rPr lang="en-US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dedicated</a:t>
          </a:r>
          <a:r>
            <a:rPr lang="tr-TR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 </a:t>
          </a:r>
          <a:r>
            <a:rPr lang="en-US" sz="140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capital for covered risks </a:t>
          </a:r>
          <a:r>
            <a:rPr lang="tr-TR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(skin in </a:t>
          </a:r>
          <a:r>
            <a:rPr lang="en-US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the</a:t>
          </a:r>
          <a:r>
            <a:rPr lang="tr-TR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 </a:t>
          </a:r>
          <a:r>
            <a:rPr lang="en-US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game</a:t>
          </a:r>
          <a:r>
            <a:rPr lang="tr-TR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)</a:t>
          </a:r>
          <a:endParaRPr lang="en-US" sz="14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EC808B58-B00B-4AC8-97AB-E6DA1CBE68AE}" type="parTrans" cxnId="{159C05A0-F11E-492F-9C6A-A9599E292EE2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BB1B0C7E-1720-4CAA-93A3-70CEA84309AE}" type="sibTrans" cxnId="{159C05A0-F11E-492F-9C6A-A9599E292EE2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7964B7D5-4D67-44D1-97B5-F385D4C61C88}">
      <dgm:prSet custT="1"/>
      <dgm:spPr>
        <a:xfrm rot="5400000">
          <a:off x="-96419" y="2324990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-254461"/>
              <a:satOff val="11339"/>
              <a:lumOff val="15853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40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54F2EDDD-B9A6-4DAB-A0E3-494D8CDCC0E0}" type="parTrans" cxnId="{B66EEC28-53CD-475C-9021-4387D1B92640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506FA5DF-638A-442A-B163-EF1E4CF6A1C7}" type="sibTrans" cxnId="{B66EEC28-53CD-475C-9021-4387D1B92640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7083B37A-43AE-4695-B6A7-7089D0DED0DF}">
      <dgm:prSet custT="1"/>
      <dgm:spPr>
        <a:xfrm rot="5400000">
          <a:off x="-96419" y="2881422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-318077"/>
              <a:satOff val="14174"/>
              <a:lumOff val="19816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40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E98F21D8-57C0-44D3-BD5A-6C1CC03590BF}" type="parTrans" cxnId="{DFE7F461-0177-4CD9-B528-8F87921C987B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FE83D3DC-CAC4-49E3-AA25-D50BBCE9CC52}" type="sibTrans" cxnId="{DFE7F461-0177-4CD9-B528-8F87921C987B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917E60BC-EF0D-4994-A1EE-BDF8F09D8417}">
      <dgm:prSet custT="1"/>
      <dgm:spPr>
        <a:xfrm rot="5400000">
          <a:off x="3000569" y="-322042"/>
          <a:ext cx="41781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-254461"/>
              <a:satOff val="11339"/>
              <a:lumOff val="1585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Default fund contributions of other </a:t>
          </a:r>
          <a:r>
            <a:rPr lang="en-US" sz="1400" b="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members (capped)</a:t>
          </a:r>
          <a:endParaRPr lang="en-US" sz="1400" b="0" noProof="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505DA620-B124-4090-B811-449D215E189D}" type="parTrans" cxnId="{94FFB934-D979-49AD-9CE9-565FB7E5579E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B7168E47-1E32-47C9-8243-29105FAC4800}" type="sibTrans" cxnId="{94FFB934-D979-49AD-9CE9-565FB7E5579E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022B8820-4471-4738-BABE-A96A475FF401}">
      <dgm:prSet custT="1"/>
      <dgm:spPr>
        <a:xfrm rot="5400000">
          <a:off x="3000569" y="234388"/>
          <a:ext cx="41781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-318077"/>
              <a:satOff val="14174"/>
              <a:lumOff val="1981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Additional default fund contributions of other members</a:t>
          </a:r>
          <a:endParaRPr lang="en-US" sz="1400" noProof="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9AEBD279-B972-4D7D-83C7-DAE6360472BE}" type="parTrans" cxnId="{08270432-0783-4824-BC59-4F67420C40DA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3FA67F92-8F7A-41C8-97A2-7A7C4B164DD8}" type="sibTrans" cxnId="{08270432-0783-4824-BC59-4F67420C40DA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34C47C85-0C53-4950-8DC8-BDBAD0D6F0AE}">
      <dgm:prSet custT="1"/>
      <dgm:spPr>
        <a:xfrm rot="5400000">
          <a:off x="-96419" y="3437853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-381692"/>
              <a:satOff val="17009"/>
              <a:lumOff val="23779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40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CFABE0D2-F44A-480C-876A-AE0471F213BE}" type="parTrans" cxnId="{A7F0D2DE-EB43-4FA7-82F3-3A3335FD047F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3F4BB9B5-A678-4D31-86CF-F47E8A10847E}" type="sibTrans" cxnId="{A7F0D2DE-EB43-4FA7-82F3-3A3335FD047F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76275C1E-47C4-4BAD-BE19-10E1BD688DC5}">
      <dgm:prSet custT="1"/>
      <dgm:spPr>
        <a:xfrm rot="5400000">
          <a:off x="3000569" y="790820"/>
          <a:ext cx="41781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-381692"/>
              <a:satOff val="17009"/>
              <a:lumOff val="2377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Remaining capital of </a:t>
          </a:r>
          <a:r>
            <a:rPr lang="en-US" sz="1400" b="0" noProof="0" dirty="0" err="1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Takasbank</a:t>
          </a:r>
          <a:r>
            <a:rPr lang="en-US" sz="1400" b="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 (up to the regulatory capital)</a:t>
          </a:r>
          <a:endParaRPr lang="en-US" sz="1400" b="0" noProof="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9F62D89B-CBDE-447E-9503-8E14B6192A0A}" type="parTrans" cxnId="{7AFF8E41-709B-4C81-9AFB-7A6944C46A4A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80CE9951-2650-47EF-BC44-7260694F789C}" type="sibTrans" cxnId="{7AFF8E41-709B-4C81-9AFB-7A6944C46A4A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508F4B17-B3D4-4F9E-9D45-C92E73926A43}">
      <dgm:prSet custT="1"/>
      <dgm:spPr>
        <a:xfrm rot="5400000">
          <a:off x="3000569" y="-1434905"/>
          <a:ext cx="41781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-127231"/>
              <a:satOff val="5670"/>
              <a:lumOff val="792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Compensations to be made from insurance policies, if any</a:t>
          </a:r>
          <a:endParaRPr lang="en-US" sz="1400" noProof="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EF66784A-CE27-476C-AB74-5323B43A2137}" type="parTrans" cxnId="{749957C5-9B8E-4EEF-A10F-6270492979EA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ADF5C658-FC7F-45DC-9562-E0C83053B3AA}" type="sibTrans" cxnId="{749957C5-9B8E-4EEF-A10F-6270492979EA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4499F6D5-7810-4E2E-A87F-D6BCA5BD31E6}">
      <dgm:prSet custT="1"/>
      <dgm:spPr>
        <a:xfrm rot="5400000">
          <a:off x="-96419" y="1212127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-127231"/>
              <a:satOff val="5670"/>
              <a:lumOff val="7926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40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22D61973-4603-474A-8D86-BC5637075916}" type="sibTrans" cxnId="{A810FBFF-4420-4A4A-AFA0-5146D9933CE5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DCE3EEF1-1CD0-4CC3-8956-CB76720A9D61}" type="parTrans" cxnId="{A810FBFF-4420-4A4A-AFA0-5146D9933CE5}">
      <dgm:prSet/>
      <dgm:spPr/>
      <dgm:t>
        <a:bodyPr/>
        <a:lstStyle/>
        <a:p>
          <a:endParaRPr lang="en-US" sz="1400">
            <a:solidFill>
              <a:schemeClr val="tx2">
                <a:lumMod val="75000"/>
              </a:schemeClr>
            </a:solidFill>
          </a:endParaRPr>
        </a:p>
      </dgm:t>
    </dgm:pt>
    <dgm:pt modelId="{FA29D4DE-C70E-4BE1-88A4-17111D093455}" type="pres">
      <dgm:prSet presAssocID="{58DDA947-4198-4F26-B24A-ACE6743C28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06DD0E-51DD-48AA-BEC0-F07565CB959C}" type="pres">
      <dgm:prSet presAssocID="{37567128-AAD8-49F8-96AF-0FEB60CEEF61}" presName="composite" presStyleCnt="0"/>
      <dgm:spPr/>
      <dgm:t>
        <a:bodyPr/>
        <a:lstStyle/>
        <a:p>
          <a:endParaRPr lang="en-US"/>
        </a:p>
      </dgm:t>
    </dgm:pt>
    <dgm:pt modelId="{33B47490-1545-45C6-9FBF-3400617168FA}" type="pres">
      <dgm:prSet presAssocID="{37567128-AAD8-49F8-96AF-0FEB60CEEF61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9F85E-9748-4A0C-B1EA-555F33FC72AC}" type="pres">
      <dgm:prSet presAssocID="{37567128-AAD8-49F8-96AF-0FEB60CEEF61}" presName="descendantText" presStyleLbl="alignAcc1" presStyleIdx="0" presStyleCnt="7" custLinFactNeighborX="626" custLinFactNeighborY="-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E0DD8-4DDB-40D2-8185-8EF95F30DC6D}" type="pres">
      <dgm:prSet presAssocID="{53B81424-49E4-4667-AD11-CA3C7CB9D999}" presName="sp" presStyleCnt="0"/>
      <dgm:spPr/>
      <dgm:t>
        <a:bodyPr/>
        <a:lstStyle/>
        <a:p>
          <a:endParaRPr lang="en-US"/>
        </a:p>
      </dgm:t>
    </dgm:pt>
    <dgm:pt modelId="{7F5E8385-82F1-4B9C-9E8A-43C2F410EA3E}" type="pres">
      <dgm:prSet presAssocID="{98D9B9D7-4686-4066-9826-395D9A1A37C0}" presName="composite" presStyleCnt="0"/>
      <dgm:spPr/>
      <dgm:t>
        <a:bodyPr/>
        <a:lstStyle/>
        <a:p>
          <a:endParaRPr lang="en-US"/>
        </a:p>
      </dgm:t>
    </dgm:pt>
    <dgm:pt modelId="{1278A3B7-3665-4637-B871-B24F50A208EC}" type="pres">
      <dgm:prSet presAssocID="{98D9B9D7-4686-4066-9826-395D9A1A37C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78AD3-780B-488A-A4AF-6FBB307B7AEA}" type="pres">
      <dgm:prSet presAssocID="{98D9B9D7-4686-4066-9826-395D9A1A37C0}" presName="descendantText" presStyleLbl="alignAcc1" presStyleIdx="1" presStyleCnt="7" custLinFactNeighborX="626" custLinFactNeighborY="8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30F5B-F7A3-400C-9737-6CFC75AC9CB8}" type="pres">
      <dgm:prSet presAssocID="{20351F7F-F249-446B-A268-DDFD35ED98C1}" presName="sp" presStyleCnt="0"/>
      <dgm:spPr/>
      <dgm:t>
        <a:bodyPr/>
        <a:lstStyle/>
        <a:p>
          <a:endParaRPr lang="en-US"/>
        </a:p>
      </dgm:t>
    </dgm:pt>
    <dgm:pt modelId="{3BE4CDDB-C504-4B56-9FB0-855A10D460A2}" type="pres">
      <dgm:prSet presAssocID="{4499F6D5-7810-4E2E-A87F-D6BCA5BD31E6}" presName="composite" presStyleCnt="0"/>
      <dgm:spPr/>
    </dgm:pt>
    <dgm:pt modelId="{545016C7-AD59-480D-9E1E-37F1FA3F4566}" type="pres">
      <dgm:prSet presAssocID="{4499F6D5-7810-4E2E-A87F-D6BCA5BD31E6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6324EF-DC36-4EE5-8527-A1D4A2A14D31}" type="pres">
      <dgm:prSet presAssocID="{4499F6D5-7810-4E2E-A87F-D6BCA5BD31E6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CFFA3-6AD5-4928-81B4-80AA9347566D}" type="pres">
      <dgm:prSet presAssocID="{22D61973-4603-474A-8D86-BC5637075916}" presName="sp" presStyleCnt="0"/>
      <dgm:spPr/>
    </dgm:pt>
    <dgm:pt modelId="{85B4EED1-1BF3-4E99-A29E-CD78C0B94205}" type="pres">
      <dgm:prSet presAssocID="{C8E49DDB-F0EF-47FB-B180-F42CDB857883}" presName="composite" presStyleCnt="0"/>
      <dgm:spPr/>
      <dgm:t>
        <a:bodyPr/>
        <a:lstStyle/>
        <a:p>
          <a:endParaRPr lang="en-US"/>
        </a:p>
      </dgm:t>
    </dgm:pt>
    <dgm:pt modelId="{AEAA487A-196E-4D98-B624-2A4B7EBC8CED}" type="pres">
      <dgm:prSet presAssocID="{C8E49DDB-F0EF-47FB-B180-F42CDB85788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3FD1C-4B18-408C-A41C-B3CCE86113F4}" type="pres">
      <dgm:prSet presAssocID="{C8E49DDB-F0EF-47FB-B180-F42CDB85788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209A3-5F10-4B0E-AC5D-7C1CD881A6DC}" type="pres">
      <dgm:prSet presAssocID="{2BD4A979-D04F-463A-B98A-43649D189087}" presName="sp" presStyleCnt="0"/>
      <dgm:spPr/>
      <dgm:t>
        <a:bodyPr/>
        <a:lstStyle/>
        <a:p>
          <a:endParaRPr lang="en-US"/>
        </a:p>
      </dgm:t>
    </dgm:pt>
    <dgm:pt modelId="{641FCFE1-681E-43E4-9D5E-1262654936BF}" type="pres">
      <dgm:prSet presAssocID="{7964B7D5-4D67-44D1-97B5-F385D4C61C88}" presName="composite" presStyleCnt="0"/>
      <dgm:spPr/>
      <dgm:t>
        <a:bodyPr/>
        <a:lstStyle/>
        <a:p>
          <a:endParaRPr lang="en-US"/>
        </a:p>
      </dgm:t>
    </dgm:pt>
    <dgm:pt modelId="{72B9D28C-F038-4ECE-AECA-B38F0A624E91}" type="pres">
      <dgm:prSet presAssocID="{7964B7D5-4D67-44D1-97B5-F385D4C61C88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9FFF3-20B6-4635-BBB7-F2083834E3F0}" type="pres">
      <dgm:prSet presAssocID="{7964B7D5-4D67-44D1-97B5-F385D4C61C88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D4BFB-D17C-4A8A-A22B-1D12EB572C49}" type="pres">
      <dgm:prSet presAssocID="{506FA5DF-638A-442A-B163-EF1E4CF6A1C7}" presName="sp" presStyleCnt="0"/>
      <dgm:spPr/>
      <dgm:t>
        <a:bodyPr/>
        <a:lstStyle/>
        <a:p>
          <a:endParaRPr lang="en-US"/>
        </a:p>
      </dgm:t>
    </dgm:pt>
    <dgm:pt modelId="{D25425A1-2913-44F3-BF9D-288452B72FAF}" type="pres">
      <dgm:prSet presAssocID="{7083B37A-43AE-4695-B6A7-7089D0DED0DF}" presName="composite" presStyleCnt="0"/>
      <dgm:spPr/>
      <dgm:t>
        <a:bodyPr/>
        <a:lstStyle/>
        <a:p>
          <a:endParaRPr lang="en-US"/>
        </a:p>
      </dgm:t>
    </dgm:pt>
    <dgm:pt modelId="{EAEE96B4-1CF8-4599-873A-9D456E06947C}" type="pres">
      <dgm:prSet presAssocID="{7083B37A-43AE-4695-B6A7-7089D0DED0DF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32329-ACC5-456B-9ACF-207CC0A4553B}" type="pres">
      <dgm:prSet presAssocID="{7083B37A-43AE-4695-B6A7-7089D0DED0DF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5FB01-A4E4-48A9-9E1C-4E4C5F1FCF29}" type="pres">
      <dgm:prSet presAssocID="{FE83D3DC-CAC4-49E3-AA25-D50BBCE9CC52}" presName="sp" presStyleCnt="0"/>
      <dgm:spPr/>
      <dgm:t>
        <a:bodyPr/>
        <a:lstStyle/>
        <a:p>
          <a:endParaRPr lang="en-US"/>
        </a:p>
      </dgm:t>
    </dgm:pt>
    <dgm:pt modelId="{2D1EDC8F-EA93-4D4B-AE57-87BEAC7B9C4B}" type="pres">
      <dgm:prSet presAssocID="{34C47C85-0C53-4950-8DC8-BDBAD0D6F0AE}" presName="composite" presStyleCnt="0"/>
      <dgm:spPr/>
      <dgm:t>
        <a:bodyPr/>
        <a:lstStyle/>
        <a:p>
          <a:endParaRPr lang="en-US"/>
        </a:p>
      </dgm:t>
    </dgm:pt>
    <dgm:pt modelId="{E6ED4FF3-82CA-4375-8D76-D920DFFE9BD4}" type="pres">
      <dgm:prSet presAssocID="{34C47C85-0C53-4950-8DC8-BDBAD0D6F0AE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A5FB3-9C47-42E9-9833-425B5BA5341A}" type="pres">
      <dgm:prSet presAssocID="{34C47C85-0C53-4950-8DC8-BDBAD0D6F0AE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FE11BD-F8EF-4674-BC53-77CF20BD56B5}" type="presOf" srcId="{34C47C85-0C53-4950-8DC8-BDBAD0D6F0AE}" destId="{E6ED4FF3-82CA-4375-8D76-D920DFFE9BD4}" srcOrd="0" destOrd="0" presId="urn:microsoft.com/office/officeart/2005/8/layout/chevron2"/>
    <dgm:cxn modelId="{159C05A0-F11E-492F-9C6A-A9599E292EE2}" srcId="{C8E49DDB-F0EF-47FB-B180-F42CDB857883}" destId="{F5A1461B-37AA-42DE-8E04-3A358E03F2FF}" srcOrd="0" destOrd="0" parTransId="{EC808B58-B00B-4AC8-97AB-E6DA1CBE68AE}" sibTransId="{BB1B0C7E-1720-4CAA-93A3-70CEA84309AE}"/>
    <dgm:cxn modelId="{7D468FF0-2C9F-4AA3-8F62-E7BA83A146F6}" srcId="{98D9B9D7-4686-4066-9826-395D9A1A37C0}" destId="{EAB65574-7F2D-47EF-ADE1-E001BFF8D6DF}" srcOrd="0" destOrd="0" parTransId="{57422E0F-AD76-4E33-AE30-AAEF36890E39}" sibTransId="{6C646851-750B-4E7E-90E0-17DAE845AA73}"/>
    <dgm:cxn modelId="{DFE7F461-0177-4CD9-B528-8F87921C987B}" srcId="{58DDA947-4198-4F26-B24A-ACE6743C284F}" destId="{7083B37A-43AE-4695-B6A7-7089D0DED0DF}" srcOrd="5" destOrd="0" parTransId="{E98F21D8-57C0-44D3-BD5A-6C1CC03590BF}" sibTransId="{FE83D3DC-CAC4-49E3-AA25-D50BBCE9CC52}"/>
    <dgm:cxn modelId="{F72B2623-0957-42D1-9000-C400205C790E}" type="presOf" srcId="{BC92BD73-1FEA-4010-99AD-831A4081597E}" destId="{FE69F85E-9748-4A0C-B1EA-555F33FC72AC}" srcOrd="0" destOrd="0" presId="urn:microsoft.com/office/officeart/2005/8/layout/chevron2"/>
    <dgm:cxn modelId="{276FC440-2258-43BF-B854-CB69CF62CD2F}" type="presOf" srcId="{C8E49DDB-F0EF-47FB-B180-F42CDB857883}" destId="{AEAA487A-196E-4D98-B624-2A4B7EBC8CED}" srcOrd="0" destOrd="0" presId="urn:microsoft.com/office/officeart/2005/8/layout/chevron2"/>
    <dgm:cxn modelId="{D05A5853-6F6C-4E14-905D-6FC0D484C5F4}" srcId="{58DDA947-4198-4F26-B24A-ACE6743C284F}" destId="{98D9B9D7-4686-4066-9826-395D9A1A37C0}" srcOrd="1" destOrd="0" parTransId="{BD0D121C-B33F-44D8-B393-AD2558356AEE}" sibTransId="{20351F7F-F249-446B-A268-DDFD35ED98C1}"/>
    <dgm:cxn modelId="{07EB6ED6-9090-4D3D-9DAF-9938017BD9BA}" type="presOf" srcId="{58DDA947-4198-4F26-B24A-ACE6743C284F}" destId="{FA29D4DE-C70E-4BE1-88A4-17111D093455}" srcOrd="0" destOrd="0" presId="urn:microsoft.com/office/officeart/2005/8/layout/chevron2"/>
    <dgm:cxn modelId="{B35BA705-09DA-48FD-BA0F-09D28F471246}" type="presOf" srcId="{508F4B17-B3D4-4F9E-9D45-C92E73926A43}" destId="{966324EF-DC36-4EE5-8527-A1D4A2A14D31}" srcOrd="0" destOrd="0" presId="urn:microsoft.com/office/officeart/2005/8/layout/chevron2"/>
    <dgm:cxn modelId="{08270432-0783-4824-BC59-4F67420C40DA}" srcId="{7083B37A-43AE-4695-B6A7-7089D0DED0DF}" destId="{022B8820-4471-4738-BABE-A96A475FF401}" srcOrd="0" destOrd="0" parTransId="{9AEBD279-B972-4D7D-83C7-DAE6360472BE}" sibTransId="{3FA67F92-8F7A-41C8-97A2-7A7C4B164DD8}"/>
    <dgm:cxn modelId="{7AFF8E41-709B-4C81-9AFB-7A6944C46A4A}" srcId="{34C47C85-0C53-4950-8DC8-BDBAD0D6F0AE}" destId="{76275C1E-47C4-4BAD-BE19-10E1BD688DC5}" srcOrd="0" destOrd="0" parTransId="{9F62D89B-CBDE-447E-9503-8E14B6192A0A}" sibTransId="{80CE9951-2650-47EF-BC44-7260694F789C}"/>
    <dgm:cxn modelId="{B5A9A4D8-0EC7-4946-84BF-DB471AA1D644}" type="presOf" srcId="{022B8820-4471-4738-BABE-A96A475FF401}" destId="{FD532329-ACC5-456B-9ACF-207CC0A4553B}" srcOrd="0" destOrd="0" presId="urn:microsoft.com/office/officeart/2005/8/layout/chevron2"/>
    <dgm:cxn modelId="{2113FECB-0AAE-4E8A-9376-3C25FE416752}" type="presOf" srcId="{EAB65574-7F2D-47EF-ADE1-E001BFF8D6DF}" destId="{22078AD3-780B-488A-A4AF-6FBB307B7AEA}" srcOrd="0" destOrd="0" presId="urn:microsoft.com/office/officeart/2005/8/layout/chevron2"/>
    <dgm:cxn modelId="{94FFB934-D979-49AD-9CE9-565FB7E5579E}" srcId="{7964B7D5-4D67-44D1-97B5-F385D4C61C88}" destId="{917E60BC-EF0D-4994-A1EE-BDF8F09D8417}" srcOrd="0" destOrd="0" parTransId="{505DA620-B124-4090-B811-449D215E189D}" sibTransId="{B7168E47-1E32-47C9-8243-29105FAC4800}"/>
    <dgm:cxn modelId="{8BCF03A7-09B3-45CD-9443-F88B56121775}" type="presOf" srcId="{98D9B9D7-4686-4066-9826-395D9A1A37C0}" destId="{1278A3B7-3665-4637-B871-B24F50A208EC}" srcOrd="0" destOrd="0" presId="urn:microsoft.com/office/officeart/2005/8/layout/chevron2"/>
    <dgm:cxn modelId="{A810FBFF-4420-4A4A-AFA0-5146D9933CE5}" srcId="{58DDA947-4198-4F26-B24A-ACE6743C284F}" destId="{4499F6D5-7810-4E2E-A87F-D6BCA5BD31E6}" srcOrd="2" destOrd="0" parTransId="{DCE3EEF1-1CD0-4CC3-8956-CB76720A9D61}" sibTransId="{22D61973-4603-474A-8D86-BC5637075916}"/>
    <dgm:cxn modelId="{98BCA5B1-2C4A-4420-A2C8-B0450F0F6F31}" type="presOf" srcId="{F5A1461B-37AA-42DE-8E04-3A358E03F2FF}" destId="{7B93FD1C-4B18-408C-A41C-B3CCE86113F4}" srcOrd="0" destOrd="0" presId="urn:microsoft.com/office/officeart/2005/8/layout/chevron2"/>
    <dgm:cxn modelId="{832A33D5-30AA-4CAA-9BF1-9460C33676A8}" type="presOf" srcId="{76275C1E-47C4-4BAD-BE19-10E1BD688DC5}" destId="{7CAA5FB3-9C47-42E9-9833-425B5BA5341A}" srcOrd="0" destOrd="0" presId="urn:microsoft.com/office/officeart/2005/8/layout/chevron2"/>
    <dgm:cxn modelId="{1150317B-65DD-4FC8-B02F-C7C5B94B7A8B}" type="presOf" srcId="{4499F6D5-7810-4E2E-A87F-D6BCA5BD31E6}" destId="{545016C7-AD59-480D-9E1E-37F1FA3F4566}" srcOrd="0" destOrd="0" presId="urn:microsoft.com/office/officeart/2005/8/layout/chevron2"/>
    <dgm:cxn modelId="{440E172B-0EB7-49BA-9937-AF0889E1B30F}" type="presOf" srcId="{7083B37A-43AE-4695-B6A7-7089D0DED0DF}" destId="{EAEE96B4-1CF8-4599-873A-9D456E06947C}" srcOrd="0" destOrd="0" presId="urn:microsoft.com/office/officeart/2005/8/layout/chevron2"/>
    <dgm:cxn modelId="{749957C5-9B8E-4EEF-A10F-6270492979EA}" srcId="{4499F6D5-7810-4E2E-A87F-D6BCA5BD31E6}" destId="{508F4B17-B3D4-4F9E-9D45-C92E73926A43}" srcOrd="0" destOrd="0" parTransId="{EF66784A-CE27-476C-AB74-5323B43A2137}" sibTransId="{ADF5C658-FC7F-45DC-9562-E0C83053B3AA}"/>
    <dgm:cxn modelId="{4E8D69F8-E346-49C3-9CA5-B57DA52C7E9B}" srcId="{58DDA947-4198-4F26-B24A-ACE6743C284F}" destId="{C8E49DDB-F0EF-47FB-B180-F42CDB857883}" srcOrd="3" destOrd="0" parTransId="{6ABE4E3B-44D8-481C-9862-B38D68B8818E}" sibTransId="{2BD4A979-D04F-463A-B98A-43649D189087}"/>
    <dgm:cxn modelId="{0AD6C9CB-CA54-440F-984E-4790FDC1A096}" type="presOf" srcId="{917E60BC-EF0D-4994-A1EE-BDF8F09D8417}" destId="{EA59FFF3-20B6-4635-BBB7-F2083834E3F0}" srcOrd="0" destOrd="0" presId="urn:microsoft.com/office/officeart/2005/8/layout/chevron2"/>
    <dgm:cxn modelId="{5B06144E-5902-48F6-81A6-49882FB3A557}" type="presOf" srcId="{37567128-AAD8-49F8-96AF-0FEB60CEEF61}" destId="{33B47490-1545-45C6-9FBF-3400617168FA}" srcOrd="0" destOrd="0" presId="urn:microsoft.com/office/officeart/2005/8/layout/chevron2"/>
    <dgm:cxn modelId="{B66EEC28-53CD-475C-9021-4387D1B92640}" srcId="{58DDA947-4198-4F26-B24A-ACE6743C284F}" destId="{7964B7D5-4D67-44D1-97B5-F385D4C61C88}" srcOrd="4" destOrd="0" parTransId="{54F2EDDD-B9A6-4DAB-A0E3-494D8CDCC0E0}" sibTransId="{506FA5DF-638A-442A-B163-EF1E4CF6A1C7}"/>
    <dgm:cxn modelId="{9528F666-1986-45F9-8229-E9A62F60B456}" srcId="{58DDA947-4198-4F26-B24A-ACE6743C284F}" destId="{37567128-AAD8-49F8-96AF-0FEB60CEEF61}" srcOrd="0" destOrd="0" parTransId="{A00311C9-3A28-44A5-9D1D-BAA42089DEB3}" sibTransId="{53B81424-49E4-4667-AD11-CA3C7CB9D999}"/>
    <dgm:cxn modelId="{B9324582-E32F-476E-BF79-3EE10E4F211A}" srcId="{37567128-AAD8-49F8-96AF-0FEB60CEEF61}" destId="{BC92BD73-1FEA-4010-99AD-831A4081597E}" srcOrd="0" destOrd="0" parTransId="{7BA71379-2C82-493F-B388-7F9641F558C9}" sibTransId="{2D56556D-0EF2-4581-9D68-8A88F8970083}"/>
    <dgm:cxn modelId="{A7F0D2DE-EB43-4FA7-82F3-3A3335FD047F}" srcId="{58DDA947-4198-4F26-B24A-ACE6743C284F}" destId="{34C47C85-0C53-4950-8DC8-BDBAD0D6F0AE}" srcOrd="6" destOrd="0" parTransId="{CFABE0D2-F44A-480C-876A-AE0471F213BE}" sibTransId="{3F4BB9B5-A678-4D31-86CF-F47E8A10847E}"/>
    <dgm:cxn modelId="{D018875A-E162-44D3-9E56-E7A1C76F9C6E}" type="presOf" srcId="{7964B7D5-4D67-44D1-97B5-F385D4C61C88}" destId="{72B9D28C-F038-4ECE-AECA-B38F0A624E91}" srcOrd="0" destOrd="0" presId="urn:microsoft.com/office/officeart/2005/8/layout/chevron2"/>
    <dgm:cxn modelId="{C07AC88C-A837-4529-8A7A-E389FA3A659C}" type="presParOf" srcId="{FA29D4DE-C70E-4BE1-88A4-17111D093455}" destId="{6B06DD0E-51DD-48AA-BEC0-F07565CB959C}" srcOrd="0" destOrd="0" presId="urn:microsoft.com/office/officeart/2005/8/layout/chevron2"/>
    <dgm:cxn modelId="{25D3D4E4-B3B7-49A7-BE64-62B67CCF7393}" type="presParOf" srcId="{6B06DD0E-51DD-48AA-BEC0-F07565CB959C}" destId="{33B47490-1545-45C6-9FBF-3400617168FA}" srcOrd="0" destOrd="0" presId="urn:microsoft.com/office/officeart/2005/8/layout/chevron2"/>
    <dgm:cxn modelId="{2CA982C3-48ED-4D28-B042-BD3FEEBCC324}" type="presParOf" srcId="{6B06DD0E-51DD-48AA-BEC0-F07565CB959C}" destId="{FE69F85E-9748-4A0C-B1EA-555F33FC72AC}" srcOrd="1" destOrd="0" presId="urn:microsoft.com/office/officeart/2005/8/layout/chevron2"/>
    <dgm:cxn modelId="{59585D5E-08CA-41FD-A9CE-A6A39692633D}" type="presParOf" srcId="{FA29D4DE-C70E-4BE1-88A4-17111D093455}" destId="{007E0DD8-4DDB-40D2-8185-8EF95F30DC6D}" srcOrd="1" destOrd="0" presId="urn:microsoft.com/office/officeart/2005/8/layout/chevron2"/>
    <dgm:cxn modelId="{131D5F4E-B995-4645-9874-5AEFF29872DB}" type="presParOf" srcId="{FA29D4DE-C70E-4BE1-88A4-17111D093455}" destId="{7F5E8385-82F1-4B9C-9E8A-43C2F410EA3E}" srcOrd="2" destOrd="0" presId="urn:microsoft.com/office/officeart/2005/8/layout/chevron2"/>
    <dgm:cxn modelId="{69FDA4A4-B3A0-4F2A-BCDC-A13560D5173C}" type="presParOf" srcId="{7F5E8385-82F1-4B9C-9E8A-43C2F410EA3E}" destId="{1278A3B7-3665-4637-B871-B24F50A208EC}" srcOrd="0" destOrd="0" presId="urn:microsoft.com/office/officeart/2005/8/layout/chevron2"/>
    <dgm:cxn modelId="{D0DB2E70-04F3-4014-B9B5-8834EF3ED3F5}" type="presParOf" srcId="{7F5E8385-82F1-4B9C-9E8A-43C2F410EA3E}" destId="{22078AD3-780B-488A-A4AF-6FBB307B7AEA}" srcOrd="1" destOrd="0" presId="urn:microsoft.com/office/officeart/2005/8/layout/chevron2"/>
    <dgm:cxn modelId="{37D37665-6910-49E8-A9CF-2B27658B69A8}" type="presParOf" srcId="{FA29D4DE-C70E-4BE1-88A4-17111D093455}" destId="{19F30F5B-F7A3-400C-9737-6CFC75AC9CB8}" srcOrd="3" destOrd="0" presId="urn:microsoft.com/office/officeart/2005/8/layout/chevron2"/>
    <dgm:cxn modelId="{5CD8D27D-F1FC-4F5E-8119-1E0EAE0C4BE9}" type="presParOf" srcId="{FA29D4DE-C70E-4BE1-88A4-17111D093455}" destId="{3BE4CDDB-C504-4B56-9FB0-855A10D460A2}" srcOrd="4" destOrd="0" presId="urn:microsoft.com/office/officeart/2005/8/layout/chevron2"/>
    <dgm:cxn modelId="{F72E5BE1-1C17-4874-B15C-A5E8FEE8DC0F}" type="presParOf" srcId="{3BE4CDDB-C504-4B56-9FB0-855A10D460A2}" destId="{545016C7-AD59-480D-9E1E-37F1FA3F4566}" srcOrd="0" destOrd="0" presId="urn:microsoft.com/office/officeart/2005/8/layout/chevron2"/>
    <dgm:cxn modelId="{D21BDDB7-A1A8-44CF-92BE-90F5FE5FFF1D}" type="presParOf" srcId="{3BE4CDDB-C504-4B56-9FB0-855A10D460A2}" destId="{966324EF-DC36-4EE5-8527-A1D4A2A14D31}" srcOrd="1" destOrd="0" presId="urn:microsoft.com/office/officeart/2005/8/layout/chevron2"/>
    <dgm:cxn modelId="{F050F45A-2902-4992-B3B1-5D5E936479CB}" type="presParOf" srcId="{FA29D4DE-C70E-4BE1-88A4-17111D093455}" destId="{78CCFFA3-6AD5-4928-81B4-80AA9347566D}" srcOrd="5" destOrd="0" presId="urn:microsoft.com/office/officeart/2005/8/layout/chevron2"/>
    <dgm:cxn modelId="{A2BC8B11-0BDB-4FC8-80C7-5C7B8698B8EA}" type="presParOf" srcId="{FA29D4DE-C70E-4BE1-88A4-17111D093455}" destId="{85B4EED1-1BF3-4E99-A29E-CD78C0B94205}" srcOrd="6" destOrd="0" presId="urn:microsoft.com/office/officeart/2005/8/layout/chevron2"/>
    <dgm:cxn modelId="{ED7AD48E-038C-4F3A-971C-CEBBB3719D7D}" type="presParOf" srcId="{85B4EED1-1BF3-4E99-A29E-CD78C0B94205}" destId="{AEAA487A-196E-4D98-B624-2A4B7EBC8CED}" srcOrd="0" destOrd="0" presId="urn:microsoft.com/office/officeart/2005/8/layout/chevron2"/>
    <dgm:cxn modelId="{F290D174-00F5-4870-A258-7BE1A99E8EC1}" type="presParOf" srcId="{85B4EED1-1BF3-4E99-A29E-CD78C0B94205}" destId="{7B93FD1C-4B18-408C-A41C-B3CCE86113F4}" srcOrd="1" destOrd="0" presId="urn:microsoft.com/office/officeart/2005/8/layout/chevron2"/>
    <dgm:cxn modelId="{F87FF28B-7F0B-48CC-85BB-380CF423154D}" type="presParOf" srcId="{FA29D4DE-C70E-4BE1-88A4-17111D093455}" destId="{26A209A3-5F10-4B0E-AC5D-7C1CD881A6DC}" srcOrd="7" destOrd="0" presId="urn:microsoft.com/office/officeart/2005/8/layout/chevron2"/>
    <dgm:cxn modelId="{37D8255C-CF81-48F1-AE6E-90C183FD629A}" type="presParOf" srcId="{FA29D4DE-C70E-4BE1-88A4-17111D093455}" destId="{641FCFE1-681E-43E4-9D5E-1262654936BF}" srcOrd="8" destOrd="0" presId="urn:microsoft.com/office/officeart/2005/8/layout/chevron2"/>
    <dgm:cxn modelId="{33F2AE75-F372-4628-B893-710F4DB77098}" type="presParOf" srcId="{641FCFE1-681E-43E4-9D5E-1262654936BF}" destId="{72B9D28C-F038-4ECE-AECA-B38F0A624E91}" srcOrd="0" destOrd="0" presId="urn:microsoft.com/office/officeart/2005/8/layout/chevron2"/>
    <dgm:cxn modelId="{0A7F4491-6638-4959-B907-045A50B257B6}" type="presParOf" srcId="{641FCFE1-681E-43E4-9D5E-1262654936BF}" destId="{EA59FFF3-20B6-4635-BBB7-F2083834E3F0}" srcOrd="1" destOrd="0" presId="urn:microsoft.com/office/officeart/2005/8/layout/chevron2"/>
    <dgm:cxn modelId="{8FC6A735-58CA-4985-AE44-88E53C82B676}" type="presParOf" srcId="{FA29D4DE-C70E-4BE1-88A4-17111D093455}" destId="{F1BD4BFB-D17C-4A8A-A22B-1D12EB572C49}" srcOrd="9" destOrd="0" presId="urn:microsoft.com/office/officeart/2005/8/layout/chevron2"/>
    <dgm:cxn modelId="{98739A2A-FA27-4401-AF93-40CC2BABB169}" type="presParOf" srcId="{FA29D4DE-C70E-4BE1-88A4-17111D093455}" destId="{D25425A1-2913-44F3-BF9D-288452B72FAF}" srcOrd="10" destOrd="0" presId="urn:microsoft.com/office/officeart/2005/8/layout/chevron2"/>
    <dgm:cxn modelId="{A099D0B7-2DA8-41C9-8A0F-E932BA66DB10}" type="presParOf" srcId="{D25425A1-2913-44F3-BF9D-288452B72FAF}" destId="{EAEE96B4-1CF8-4599-873A-9D456E06947C}" srcOrd="0" destOrd="0" presId="urn:microsoft.com/office/officeart/2005/8/layout/chevron2"/>
    <dgm:cxn modelId="{95EBF6BD-3499-46B5-BD42-2A1330A7206A}" type="presParOf" srcId="{D25425A1-2913-44F3-BF9D-288452B72FAF}" destId="{FD532329-ACC5-456B-9ACF-207CC0A4553B}" srcOrd="1" destOrd="0" presId="urn:microsoft.com/office/officeart/2005/8/layout/chevron2"/>
    <dgm:cxn modelId="{AAC9FD7F-4E4A-4956-B64C-2813F5C64F5A}" type="presParOf" srcId="{FA29D4DE-C70E-4BE1-88A4-17111D093455}" destId="{7BC5FB01-A4E4-48A9-9E1C-4E4C5F1FCF29}" srcOrd="11" destOrd="0" presId="urn:microsoft.com/office/officeart/2005/8/layout/chevron2"/>
    <dgm:cxn modelId="{28E9D786-E5C3-484F-8023-198D77FBF9BD}" type="presParOf" srcId="{FA29D4DE-C70E-4BE1-88A4-17111D093455}" destId="{2D1EDC8F-EA93-4D4B-AE57-87BEAC7B9C4B}" srcOrd="12" destOrd="0" presId="urn:microsoft.com/office/officeart/2005/8/layout/chevron2"/>
    <dgm:cxn modelId="{43FE62CA-F4C8-440C-816D-85C36AD6B4C8}" type="presParOf" srcId="{2D1EDC8F-EA93-4D4B-AE57-87BEAC7B9C4B}" destId="{E6ED4FF3-82CA-4375-8D76-D920DFFE9BD4}" srcOrd="0" destOrd="0" presId="urn:microsoft.com/office/officeart/2005/8/layout/chevron2"/>
    <dgm:cxn modelId="{4C3C63E5-7C78-4AF8-9FC4-151A44B0E8FD}" type="presParOf" srcId="{2D1EDC8F-EA93-4D4B-AE57-87BEAC7B9C4B}" destId="{7CAA5FB3-9C47-42E9-9833-425B5BA534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93D923-5E7C-4F03-8C73-5A962EE809D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359F782-D5D3-4DA6-B00A-672626C58DA8}">
      <dgm:prSet phldrT="[Text]" custT="1"/>
      <dgm:spPr>
        <a:xfrm>
          <a:off x="6079197" y="4962507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400" dirty="0" err="1" smtClean="0">
              <a:solidFill>
                <a:srgbClr val="032D64"/>
              </a:solidFill>
              <a:latin typeface="Calibri"/>
              <a:ea typeface="+mn-ea"/>
              <a:cs typeface="+mn-cs"/>
            </a:rPr>
            <a:t>Takasbank</a:t>
          </a:r>
          <a:r>
            <a:rPr lang="tr-TR" sz="14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 </a:t>
          </a:r>
          <a:r>
            <a:rPr lang="en-US" sz="14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Capital</a:t>
          </a:r>
          <a:endParaRPr lang="en-US" sz="1400" noProof="0" dirty="0">
            <a:solidFill>
              <a:srgbClr val="032D64"/>
            </a:solidFill>
            <a:latin typeface="Calibri"/>
            <a:ea typeface="+mn-ea"/>
            <a:cs typeface="+mn-cs"/>
          </a:endParaRPr>
        </a:p>
      </dgm:t>
    </dgm:pt>
    <dgm:pt modelId="{90320DA7-CAE9-47F0-973D-FACC1B24F2B1}" type="parTrans" cxnId="{17431AC9-903E-4B05-8DD2-62E14764A274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F05678F5-D39F-46D6-9AB7-24F062A524E2}" type="sibTrans" cxnId="{17431AC9-903E-4B05-8DD2-62E14764A274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CD49CDDC-BDA8-4279-9C6F-D7864906C4BB}">
      <dgm:prSet phldrT="[Text]" custT="1"/>
      <dgm:spPr>
        <a:xfrm>
          <a:off x="5186164" y="4380633"/>
          <a:ext cx="1610350" cy="49304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tr-TR" sz="1400" b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Risk Controls</a:t>
          </a:r>
          <a:endParaRPr lang="en-US" sz="1400" b="0" dirty="0">
            <a:solidFill>
              <a:srgbClr val="032D64"/>
            </a:solidFill>
            <a:latin typeface="Calibri"/>
            <a:ea typeface="+mn-ea"/>
            <a:cs typeface="+mn-cs"/>
          </a:endParaRPr>
        </a:p>
      </dgm:t>
    </dgm:pt>
    <dgm:pt modelId="{8E9B056E-CCE3-437C-8016-00EEE492362B}" type="parTrans" cxnId="{EA7CEC0E-3DA3-4116-AE10-A139974FF9B7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9B1E6157-EDB2-498A-BB89-951B2DE79CCB}" type="sibTrans" cxnId="{EA7CEC0E-3DA3-4116-AE10-A139974FF9B7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79209B82-492A-4CB7-BA7C-9D5169FABD5B}">
      <dgm:prSet custT="1"/>
      <dgm:spPr>
        <a:xfrm>
          <a:off x="28734" y="37037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4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Legal </a:t>
          </a:r>
          <a:r>
            <a:rPr lang="en-US" sz="14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Basis</a:t>
          </a:r>
          <a:endParaRPr lang="en-US" sz="1400" noProof="0" dirty="0">
            <a:solidFill>
              <a:srgbClr val="032D64"/>
            </a:solidFill>
            <a:latin typeface="Calibri"/>
            <a:ea typeface="+mn-ea"/>
            <a:cs typeface="+mn-cs"/>
          </a:endParaRPr>
        </a:p>
      </dgm:t>
    </dgm:pt>
    <dgm:pt modelId="{7EB06BC2-0A24-4D28-8C05-3D732F012B6D}" type="parTrans" cxnId="{54DBE822-CC31-492D-94CC-E3BBF8985FC4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01019AEF-46FE-41A7-BFCF-A4CD11C85673}" type="sibTrans" cxnId="{54DBE822-CC31-492D-94CC-E3BBF8985FC4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C51BE469-EC8C-4A8A-82E0-F1E54886463E}">
      <dgm:prSet custT="1"/>
      <dgm:spPr>
        <a:xfrm>
          <a:off x="879045" y="756438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Member admission </a:t>
          </a:r>
          <a:r>
            <a:rPr lang="en-US" sz="14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requirements</a:t>
          </a:r>
          <a:endParaRPr lang="en-US" sz="1400" noProof="0" dirty="0">
            <a:solidFill>
              <a:srgbClr val="032D64"/>
            </a:solidFill>
            <a:latin typeface="Calibri"/>
            <a:ea typeface="+mn-ea"/>
            <a:cs typeface="+mn-cs"/>
          </a:endParaRPr>
        </a:p>
      </dgm:t>
    </dgm:pt>
    <dgm:pt modelId="{A98BD270-5F13-472D-B9D7-712FD9F3190A}" type="parTrans" cxnId="{1AD69F6F-4F28-427A-8F2E-EFF100874541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051C0AD9-8DAE-4C21-9B4D-89333140F689}" type="sibTrans" cxnId="{1AD69F6F-4F28-427A-8F2E-EFF100874541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EB1B3EFF-8F9B-48F9-8FD3-1FB327ADD8F0}">
      <dgm:prSet custT="1"/>
      <dgm:spPr>
        <a:xfrm>
          <a:off x="3429979" y="2914640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Segregation and Portability</a:t>
          </a:r>
          <a:endParaRPr lang="en-US" sz="1400" noProof="0" dirty="0">
            <a:solidFill>
              <a:srgbClr val="032D64"/>
            </a:solidFill>
            <a:latin typeface="Calibri"/>
            <a:ea typeface="+mn-ea"/>
            <a:cs typeface="+mn-cs"/>
          </a:endParaRPr>
        </a:p>
      </dgm:t>
    </dgm:pt>
    <dgm:pt modelId="{2C0ED420-A301-42C6-9201-29A6B2BD5A1A}" type="parTrans" cxnId="{A5388BFB-2B95-4462-B667-9EC28925CCD2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7955C6CA-A407-4481-9F2B-36FDD662AAD1}" type="sibTrans" cxnId="{A5388BFB-2B95-4462-B667-9EC28925CCD2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21E72F4D-86CA-40A3-A3F2-F25CECF0A869}">
      <dgm:prSet custT="1"/>
      <dgm:spPr>
        <a:xfrm>
          <a:off x="4280291" y="3634040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Default</a:t>
          </a:r>
          <a:r>
            <a:rPr lang="tr-TR" sz="1400" b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 Management</a:t>
          </a:r>
          <a:endParaRPr lang="en-US" sz="1400" dirty="0">
            <a:solidFill>
              <a:srgbClr val="032D64"/>
            </a:solidFill>
            <a:latin typeface="Calibri"/>
            <a:ea typeface="+mn-ea"/>
            <a:cs typeface="+mn-cs"/>
          </a:endParaRPr>
        </a:p>
      </dgm:t>
    </dgm:pt>
    <dgm:pt modelId="{C2AAEC85-8927-49E2-8CC7-AD521AD197ED}" type="parTrans" cxnId="{370699C1-1E3B-4309-81EE-28F7024F3B50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AC305DD8-D2DF-4F6F-8FB2-6454C2A78AA2}" type="sibTrans" cxnId="{370699C1-1E3B-4309-81EE-28F7024F3B50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91DA9B3E-EBB8-43E6-B725-AA220CC4E4E6}">
      <dgm:prSet custT="1"/>
      <dgm:spPr>
        <a:xfrm>
          <a:off x="1729357" y="1475839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Margin</a:t>
          </a:r>
          <a:r>
            <a:rPr lang="tr-TR" sz="14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s </a:t>
          </a:r>
          <a:r>
            <a:rPr lang="en-US" sz="14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and </a:t>
          </a:r>
          <a:r>
            <a:rPr lang="en-US" sz="14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Collateral</a:t>
          </a:r>
          <a:endParaRPr lang="en-US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EDE940A-1735-4A3D-A41C-3CDB9C338C04}" type="parTrans" cxnId="{34C8FAE6-6C4D-4767-87DB-79721041721B}">
      <dgm:prSet/>
      <dgm:spPr/>
      <dgm:t>
        <a:bodyPr/>
        <a:lstStyle/>
        <a:p>
          <a:endParaRPr lang="en-US" sz="1400"/>
        </a:p>
      </dgm:t>
    </dgm:pt>
    <dgm:pt modelId="{7B52867E-BCA5-4919-A5ED-724E59AB9776}" type="sibTrans" cxnId="{34C8FAE6-6C4D-4767-87DB-79721041721B}">
      <dgm:prSet/>
      <dgm:spPr/>
      <dgm:t>
        <a:bodyPr/>
        <a:lstStyle/>
        <a:p>
          <a:endParaRPr lang="en-US" sz="1400"/>
        </a:p>
      </dgm:t>
    </dgm:pt>
    <dgm:pt modelId="{03428303-F40C-4D72-98E6-F8FE6A52CCB5}">
      <dgm:prSet phldrT="[Text]" custT="1"/>
      <dgm:spPr>
        <a:xfrm>
          <a:off x="2579668" y="2195239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Default Fund</a:t>
          </a:r>
          <a:endParaRPr lang="en-US" sz="1400" noProof="0" dirty="0">
            <a:solidFill>
              <a:srgbClr val="032D64"/>
            </a:solidFill>
            <a:latin typeface="Calibri"/>
            <a:ea typeface="+mn-ea"/>
            <a:cs typeface="+mn-cs"/>
          </a:endParaRPr>
        </a:p>
      </dgm:t>
    </dgm:pt>
    <dgm:pt modelId="{7F628502-E665-44F6-88D3-EDC8A6449BC6}" type="sibTrans" cxnId="{040406DF-7539-44E2-AF55-638881A11CAB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0978F342-0BF6-433D-AE84-EA0F46535A15}" type="parTrans" cxnId="{040406DF-7539-44E2-AF55-638881A11CAB}">
      <dgm:prSet/>
      <dgm:spPr/>
      <dgm:t>
        <a:bodyPr/>
        <a:lstStyle/>
        <a:p>
          <a:endParaRPr lang="en-US" sz="1400">
            <a:solidFill>
              <a:srgbClr val="032D64"/>
            </a:solidFill>
          </a:endParaRPr>
        </a:p>
      </dgm:t>
    </dgm:pt>
    <dgm:pt modelId="{C62ED7E0-B977-45AB-AE7C-71FB4CD6CF1B}" type="pres">
      <dgm:prSet presAssocID="{1393D923-5E7C-4F03-8C73-5A962EE809D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DAC6B4-34CE-4C8E-9EF2-4A1C607C451E}" type="pres">
      <dgm:prSet presAssocID="{79209B82-492A-4CB7-BA7C-9D5169FABD5B}" presName="composite" presStyleCnt="0"/>
      <dgm:spPr/>
    </dgm:pt>
    <dgm:pt modelId="{5BFAFFAC-A4CC-4239-BAF3-4E648AE89525}" type="pres">
      <dgm:prSet presAssocID="{79209B82-492A-4CB7-BA7C-9D5169FABD5B}" presName="bentUpArrow1" presStyleLbl="alignImgPlace1" presStyleIdx="0" presStyleCnt="7"/>
      <dgm:spPr>
        <a:xfrm rot="5400000">
          <a:off x="363854" y="639512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70A0025-98F6-466F-ABD4-161F894BFD92}" type="pres">
      <dgm:prSet presAssocID="{79209B82-492A-4CB7-BA7C-9D5169FABD5B}" presName="ParentText" presStyleLbl="node1" presStyleIdx="0" presStyleCnt="8" custScaleX="1417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317BE-9F38-47B8-802A-0955B4D7FD74}" type="pres">
      <dgm:prSet presAssocID="{79209B82-492A-4CB7-BA7C-9D5169FABD5B}" presName="ChildText" presStyleLbl="revTx" presStyleIdx="0" presStyleCnt="7">
        <dgm:presLayoutVars>
          <dgm:chMax val="0"/>
          <dgm:chPref val="0"/>
          <dgm:bulletEnabled val="1"/>
        </dgm:presLayoutVars>
      </dgm:prSet>
      <dgm:spPr>
        <a:xfrm>
          <a:off x="1134786" y="98116"/>
          <a:ext cx="665429" cy="5176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B5947F76-8425-405A-8D5C-26916B5830C1}" type="pres">
      <dgm:prSet presAssocID="{01019AEF-46FE-41A7-BFCF-A4CD11C85673}" presName="sibTrans" presStyleCnt="0"/>
      <dgm:spPr/>
    </dgm:pt>
    <dgm:pt modelId="{220AFD9C-FF6A-46FB-86E3-8901C4C563C5}" type="pres">
      <dgm:prSet presAssocID="{C51BE469-EC8C-4A8A-82E0-F1E54886463E}" presName="composite" presStyleCnt="0"/>
      <dgm:spPr/>
    </dgm:pt>
    <dgm:pt modelId="{4B61EC06-7D0D-4A36-9ECA-3BE1C6B7D4F7}" type="pres">
      <dgm:prSet presAssocID="{C51BE469-EC8C-4A8A-82E0-F1E54886463E}" presName="bentUpArrow1" presStyleLbl="alignImgPlace1" presStyleIdx="1" presStyleCnt="7"/>
      <dgm:spPr>
        <a:xfrm rot="5400000">
          <a:off x="1214166" y="1358913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1578EE7-7BBA-4E46-8B15-44F05766E4D0}" type="pres">
      <dgm:prSet presAssocID="{C51BE469-EC8C-4A8A-82E0-F1E54886463E}" presName="ParentText" presStyleLbl="node1" presStyleIdx="1" presStyleCnt="8" custScaleX="1417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BDF83-3408-4667-9AF0-FBD7F78E371B}" type="pres">
      <dgm:prSet presAssocID="{C51BE469-EC8C-4A8A-82E0-F1E54886463E}" presName="ChildText" presStyleLbl="revTx" presStyleIdx="1" presStyleCnt="7">
        <dgm:presLayoutVars>
          <dgm:chMax val="0"/>
          <dgm:chPref val="0"/>
          <dgm:bulletEnabled val="1"/>
        </dgm:presLayoutVars>
      </dgm:prSet>
      <dgm:spPr>
        <a:xfrm>
          <a:off x="1985098" y="817516"/>
          <a:ext cx="665429" cy="5176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349D675B-9929-4202-BD74-4027393DC91D}" type="pres">
      <dgm:prSet presAssocID="{051C0AD9-8DAE-4C21-9B4D-89333140F689}" presName="sibTrans" presStyleCnt="0"/>
      <dgm:spPr/>
    </dgm:pt>
    <dgm:pt modelId="{4302CB4A-BC0D-430A-92BF-DCAE0ADB810D}" type="pres">
      <dgm:prSet presAssocID="{91DA9B3E-EBB8-43E6-B725-AA220CC4E4E6}" presName="composite" presStyleCnt="0"/>
      <dgm:spPr/>
    </dgm:pt>
    <dgm:pt modelId="{E5CB1192-71D7-474A-8AA2-E25C9D564C93}" type="pres">
      <dgm:prSet presAssocID="{91DA9B3E-EBB8-43E6-B725-AA220CC4E4E6}" presName="bentUpArrow1" presStyleLbl="alignImgPlace1" presStyleIdx="2" presStyleCnt="7"/>
      <dgm:spPr>
        <a:xfrm rot="5400000">
          <a:off x="2064477" y="2078313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3E09B32-E197-4473-9F37-4F2E2BC973C2}" type="pres">
      <dgm:prSet presAssocID="{91DA9B3E-EBB8-43E6-B725-AA220CC4E4E6}" presName="ParentText" presStyleLbl="node1" presStyleIdx="2" presStyleCnt="8" custScaleX="1417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63370-8D61-487F-94DB-DED954CCA38C}" type="pres">
      <dgm:prSet presAssocID="{91DA9B3E-EBB8-43E6-B725-AA220CC4E4E6}" presName="ChildText" presStyleLbl="revTx" presStyleIdx="2" presStyleCnt="7">
        <dgm:presLayoutVars>
          <dgm:chMax val="0"/>
          <dgm:chPref val="0"/>
          <dgm:bulletEnabled val="1"/>
        </dgm:presLayoutVars>
      </dgm:prSet>
      <dgm:spPr>
        <a:xfrm>
          <a:off x="2835409" y="1536917"/>
          <a:ext cx="665429" cy="5176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89280592-DFCC-4E97-A30E-3A2D61CFF83A}" type="pres">
      <dgm:prSet presAssocID="{7B52867E-BCA5-4919-A5ED-724E59AB9776}" presName="sibTrans" presStyleCnt="0"/>
      <dgm:spPr/>
    </dgm:pt>
    <dgm:pt modelId="{7EE6DBA9-C333-4DE8-87F9-C03CF98E7131}" type="pres">
      <dgm:prSet presAssocID="{03428303-F40C-4D72-98E6-F8FE6A52CCB5}" presName="composite" presStyleCnt="0"/>
      <dgm:spPr/>
    </dgm:pt>
    <dgm:pt modelId="{585C632C-6673-4F03-AB7D-AD3B6C1D815A}" type="pres">
      <dgm:prSet presAssocID="{03428303-F40C-4D72-98E6-F8FE6A52CCB5}" presName="bentUpArrow1" presStyleLbl="alignImgPlace1" presStyleIdx="3" presStyleCnt="7"/>
      <dgm:spPr>
        <a:xfrm rot="5400000">
          <a:off x="2914789" y="2797714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AF22801-151D-4C25-A9BB-9A0B86899BBF}" type="pres">
      <dgm:prSet presAssocID="{03428303-F40C-4D72-98E6-F8FE6A52CCB5}" presName="ParentText" presStyleLbl="node1" presStyleIdx="3" presStyleCnt="8" custScaleX="1417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4F024-154B-45F8-A515-51EA3F274A02}" type="pres">
      <dgm:prSet presAssocID="{03428303-F40C-4D72-98E6-F8FE6A52CCB5}" presName="ChildText" presStyleLbl="revTx" presStyleIdx="3" presStyleCnt="7">
        <dgm:presLayoutVars>
          <dgm:chMax val="0"/>
          <dgm:chPref val="0"/>
          <dgm:bulletEnabled val="1"/>
        </dgm:presLayoutVars>
      </dgm:prSet>
      <dgm:spPr>
        <a:xfrm>
          <a:off x="3685721" y="2256318"/>
          <a:ext cx="665429" cy="5176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7408DAC2-86AE-4AC5-A197-D755A251B9CF}" type="pres">
      <dgm:prSet presAssocID="{7F628502-E665-44F6-88D3-EDC8A6449BC6}" presName="sibTrans" presStyleCnt="0"/>
      <dgm:spPr/>
    </dgm:pt>
    <dgm:pt modelId="{E32B3BAD-A42E-43E6-9E65-78B43381EA1E}" type="pres">
      <dgm:prSet presAssocID="{EB1B3EFF-8F9B-48F9-8FD3-1FB327ADD8F0}" presName="composite" presStyleCnt="0"/>
      <dgm:spPr/>
    </dgm:pt>
    <dgm:pt modelId="{BA190A86-5079-4CED-8096-5BA2AD21871B}" type="pres">
      <dgm:prSet presAssocID="{EB1B3EFF-8F9B-48F9-8FD3-1FB327ADD8F0}" presName="bentUpArrow1" presStyleLbl="alignImgPlace1" presStyleIdx="4" presStyleCnt="7"/>
      <dgm:spPr>
        <a:xfrm rot="5400000">
          <a:off x="3765100" y="3517115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BEBA461-1FFA-48B4-AA12-C8CC200D772B}" type="pres">
      <dgm:prSet presAssocID="{EB1B3EFF-8F9B-48F9-8FD3-1FB327ADD8F0}" presName="ParentText" presStyleLbl="node1" presStyleIdx="4" presStyleCnt="8" custScaleX="1417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2A24A-E3B8-460A-BF35-61F5C1F87B67}" type="pres">
      <dgm:prSet presAssocID="{EB1B3EFF-8F9B-48F9-8FD3-1FB327ADD8F0}" presName="ChildText" presStyleLbl="revTx" presStyleIdx="4" presStyleCnt="7">
        <dgm:presLayoutVars>
          <dgm:chMax val="0"/>
          <dgm:chPref val="0"/>
          <dgm:bulletEnabled val="1"/>
        </dgm:presLayoutVars>
      </dgm:prSet>
      <dgm:spPr>
        <a:xfrm>
          <a:off x="4536032" y="2975718"/>
          <a:ext cx="665429" cy="5176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3452D979-3916-4FA0-A752-FFAD506BAF8A}" type="pres">
      <dgm:prSet presAssocID="{7955C6CA-A407-4481-9F2B-36FDD662AAD1}" presName="sibTrans" presStyleCnt="0"/>
      <dgm:spPr/>
    </dgm:pt>
    <dgm:pt modelId="{09015B4E-9500-495C-8F4F-7699355A9A3A}" type="pres">
      <dgm:prSet presAssocID="{21E72F4D-86CA-40A3-A3F2-F25CECF0A869}" presName="composite" presStyleCnt="0"/>
      <dgm:spPr/>
    </dgm:pt>
    <dgm:pt modelId="{0C6AE5EA-42D4-4541-A6A4-84D9934792AA}" type="pres">
      <dgm:prSet presAssocID="{21E72F4D-86CA-40A3-A3F2-F25CECF0A869}" presName="bentUpArrow1" presStyleLbl="alignImgPlace1" presStyleIdx="5" presStyleCnt="7"/>
      <dgm:spPr>
        <a:xfrm rot="5400000">
          <a:off x="4615412" y="4236515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03BB7F5-2217-4A70-B564-421E2952315D}" type="pres">
      <dgm:prSet presAssocID="{21E72F4D-86CA-40A3-A3F2-F25CECF0A869}" presName="ParentText" presStyleLbl="node1" presStyleIdx="5" presStyleCnt="8" custScaleX="1417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17F0C-C873-4F13-94D7-26594C96BC3E}" type="pres">
      <dgm:prSet presAssocID="{21E72F4D-86CA-40A3-A3F2-F25CECF0A869}" presName="ChildText" presStyleLbl="revTx" presStyleIdx="5" presStyleCnt="7">
        <dgm:presLayoutVars>
          <dgm:chMax val="0"/>
          <dgm:chPref val="0"/>
          <dgm:bulletEnabled val="1"/>
        </dgm:presLayoutVars>
      </dgm:prSet>
      <dgm:spPr>
        <a:xfrm>
          <a:off x="5386344" y="3695119"/>
          <a:ext cx="665429" cy="5176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CC45AC53-445D-4295-B55F-1BB2F955FB7F}" type="pres">
      <dgm:prSet presAssocID="{AC305DD8-D2DF-4F6F-8FB2-6454C2A78AA2}" presName="sibTrans" presStyleCnt="0"/>
      <dgm:spPr/>
    </dgm:pt>
    <dgm:pt modelId="{8B29C0A2-068B-4EBB-B685-51D427D43207}" type="pres">
      <dgm:prSet presAssocID="{1359F782-D5D3-4DA6-B00A-672626C58DA8}" presName="composite" presStyleCnt="0"/>
      <dgm:spPr/>
    </dgm:pt>
    <dgm:pt modelId="{F8784ECC-01E0-4945-A093-AE8208D91F94}" type="pres">
      <dgm:prSet presAssocID="{1359F782-D5D3-4DA6-B00A-672626C58DA8}" presName="bentUpArrow1" presStyleLbl="alignImgPlace1" presStyleIdx="6" presStyleCnt="7"/>
      <dgm:spPr>
        <a:xfrm rot="5400000">
          <a:off x="5465723" y="4955916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0690E60-5546-4BB2-AAE4-76C8423C7858}" type="pres">
      <dgm:prSet presAssocID="{1359F782-D5D3-4DA6-B00A-672626C58DA8}" presName="ParentText" presStyleLbl="node1" presStyleIdx="6" presStyleCnt="8" custScaleX="141780" custLinFactX="3680" custLinFactNeighborX="100000" custLinFactNeighborY="951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5145D-36FF-4244-A9B3-82FEECC42B3B}" type="pres">
      <dgm:prSet presAssocID="{1359F782-D5D3-4DA6-B00A-672626C58DA8}" presName="ChildText" presStyleLbl="revTx" presStyleIdx="6" presStyleCnt="7">
        <dgm:presLayoutVars>
          <dgm:chMax val="0"/>
          <dgm:chPref val="0"/>
          <dgm:bulletEnabled val="1"/>
        </dgm:presLayoutVars>
      </dgm:prSet>
      <dgm:spPr>
        <a:xfrm>
          <a:off x="6236655" y="4414519"/>
          <a:ext cx="665429" cy="5176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469EFF2E-4D2C-4C7F-BF83-9363D0F53325}" type="pres">
      <dgm:prSet presAssocID="{F05678F5-D39F-46D6-9AB7-24F062A524E2}" presName="sibTrans" presStyleCnt="0"/>
      <dgm:spPr/>
    </dgm:pt>
    <dgm:pt modelId="{7160E86F-42F3-46E5-BD24-4DD957056C35}" type="pres">
      <dgm:prSet presAssocID="{CD49CDDC-BDA8-4279-9C6F-D7864906C4BB}" presName="composite" presStyleCnt="0"/>
      <dgm:spPr/>
    </dgm:pt>
    <dgm:pt modelId="{13FDB74D-BFA1-4A28-86ED-5FDF288C9E8C}" type="pres">
      <dgm:prSet presAssocID="{CD49CDDC-BDA8-4279-9C6F-D7864906C4BB}" presName="ParentText" presStyleLbl="node1" presStyleIdx="7" presStyleCnt="8" custScaleX="176009" custScaleY="76988" custLinFactY="-8087" custLinFactNeighborX="-8686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1C8142-001F-497F-916F-4577118A1286}" type="presOf" srcId="{1393D923-5E7C-4F03-8C73-5A962EE809DB}" destId="{C62ED7E0-B977-45AB-AE7C-71FB4CD6CF1B}" srcOrd="0" destOrd="0" presId="urn:microsoft.com/office/officeart/2005/8/layout/StepDownProcess"/>
    <dgm:cxn modelId="{54DBE822-CC31-492D-94CC-E3BBF8985FC4}" srcId="{1393D923-5E7C-4F03-8C73-5A962EE809DB}" destId="{79209B82-492A-4CB7-BA7C-9D5169FABD5B}" srcOrd="0" destOrd="0" parTransId="{7EB06BC2-0A24-4D28-8C05-3D732F012B6D}" sibTransId="{01019AEF-46FE-41A7-BFCF-A4CD11C85673}"/>
    <dgm:cxn modelId="{EA7CEC0E-3DA3-4116-AE10-A139974FF9B7}" srcId="{1393D923-5E7C-4F03-8C73-5A962EE809DB}" destId="{CD49CDDC-BDA8-4279-9C6F-D7864906C4BB}" srcOrd="7" destOrd="0" parTransId="{8E9B056E-CCE3-437C-8016-00EEE492362B}" sibTransId="{9B1E6157-EDB2-498A-BB89-951B2DE79CCB}"/>
    <dgm:cxn modelId="{359638D0-914C-44EF-8B8D-C0CC3C855CAB}" type="presOf" srcId="{C51BE469-EC8C-4A8A-82E0-F1E54886463E}" destId="{71578EE7-7BBA-4E46-8B15-44F05766E4D0}" srcOrd="0" destOrd="0" presId="urn:microsoft.com/office/officeart/2005/8/layout/StepDownProcess"/>
    <dgm:cxn modelId="{A5388BFB-2B95-4462-B667-9EC28925CCD2}" srcId="{1393D923-5E7C-4F03-8C73-5A962EE809DB}" destId="{EB1B3EFF-8F9B-48F9-8FD3-1FB327ADD8F0}" srcOrd="4" destOrd="0" parTransId="{2C0ED420-A301-42C6-9201-29A6B2BD5A1A}" sibTransId="{7955C6CA-A407-4481-9F2B-36FDD662AAD1}"/>
    <dgm:cxn modelId="{C942660A-7282-4F2B-AFDF-29E134D14E75}" type="presOf" srcId="{91DA9B3E-EBB8-43E6-B725-AA220CC4E4E6}" destId="{F3E09B32-E197-4473-9F37-4F2E2BC973C2}" srcOrd="0" destOrd="0" presId="urn:microsoft.com/office/officeart/2005/8/layout/StepDownProcess"/>
    <dgm:cxn modelId="{3DA557CC-8B22-4320-AAFD-9660A72E831F}" type="presOf" srcId="{CD49CDDC-BDA8-4279-9C6F-D7864906C4BB}" destId="{13FDB74D-BFA1-4A28-86ED-5FDF288C9E8C}" srcOrd="0" destOrd="0" presId="urn:microsoft.com/office/officeart/2005/8/layout/StepDownProcess"/>
    <dgm:cxn modelId="{34C8FAE6-6C4D-4767-87DB-79721041721B}" srcId="{1393D923-5E7C-4F03-8C73-5A962EE809DB}" destId="{91DA9B3E-EBB8-43E6-B725-AA220CC4E4E6}" srcOrd="2" destOrd="0" parTransId="{BEDE940A-1735-4A3D-A41C-3CDB9C338C04}" sibTransId="{7B52867E-BCA5-4919-A5ED-724E59AB9776}"/>
    <dgm:cxn modelId="{040406DF-7539-44E2-AF55-638881A11CAB}" srcId="{1393D923-5E7C-4F03-8C73-5A962EE809DB}" destId="{03428303-F40C-4D72-98E6-F8FE6A52CCB5}" srcOrd="3" destOrd="0" parTransId="{0978F342-0BF6-433D-AE84-EA0F46535A15}" sibTransId="{7F628502-E665-44F6-88D3-EDC8A6449BC6}"/>
    <dgm:cxn modelId="{4E78493F-F72E-42F6-BCA3-84E519C32066}" type="presOf" srcId="{21E72F4D-86CA-40A3-A3F2-F25CECF0A869}" destId="{E03BB7F5-2217-4A70-B564-421E2952315D}" srcOrd="0" destOrd="0" presId="urn:microsoft.com/office/officeart/2005/8/layout/StepDownProcess"/>
    <dgm:cxn modelId="{0C4BE386-4CAE-4A43-881A-DB40DB9D9D94}" type="presOf" srcId="{03428303-F40C-4D72-98E6-F8FE6A52CCB5}" destId="{7AF22801-151D-4C25-A9BB-9A0B86899BBF}" srcOrd="0" destOrd="0" presId="urn:microsoft.com/office/officeart/2005/8/layout/StepDownProcess"/>
    <dgm:cxn modelId="{17431AC9-903E-4B05-8DD2-62E14764A274}" srcId="{1393D923-5E7C-4F03-8C73-5A962EE809DB}" destId="{1359F782-D5D3-4DA6-B00A-672626C58DA8}" srcOrd="6" destOrd="0" parTransId="{90320DA7-CAE9-47F0-973D-FACC1B24F2B1}" sibTransId="{F05678F5-D39F-46D6-9AB7-24F062A524E2}"/>
    <dgm:cxn modelId="{370699C1-1E3B-4309-81EE-28F7024F3B50}" srcId="{1393D923-5E7C-4F03-8C73-5A962EE809DB}" destId="{21E72F4D-86CA-40A3-A3F2-F25CECF0A869}" srcOrd="5" destOrd="0" parTransId="{C2AAEC85-8927-49E2-8CC7-AD521AD197ED}" sibTransId="{AC305DD8-D2DF-4F6F-8FB2-6454C2A78AA2}"/>
    <dgm:cxn modelId="{1AD69F6F-4F28-427A-8F2E-EFF100874541}" srcId="{1393D923-5E7C-4F03-8C73-5A962EE809DB}" destId="{C51BE469-EC8C-4A8A-82E0-F1E54886463E}" srcOrd="1" destOrd="0" parTransId="{A98BD270-5F13-472D-B9D7-712FD9F3190A}" sibTransId="{051C0AD9-8DAE-4C21-9B4D-89333140F689}"/>
    <dgm:cxn modelId="{24228DF2-F568-482D-8946-CAF628FAF4EC}" type="presOf" srcId="{1359F782-D5D3-4DA6-B00A-672626C58DA8}" destId="{40690E60-5546-4BB2-AAE4-76C8423C7858}" srcOrd="0" destOrd="0" presId="urn:microsoft.com/office/officeart/2005/8/layout/StepDownProcess"/>
    <dgm:cxn modelId="{CA20C9AE-9699-4825-B810-604F1B0368F1}" type="presOf" srcId="{79209B82-492A-4CB7-BA7C-9D5169FABD5B}" destId="{970A0025-98F6-466F-ABD4-161F894BFD92}" srcOrd="0" destOrd="0" presId="urn:microsoft.com/office/officeart/2005/8/layout/StepDownProcess"/>
    <dgm:cxn modelId="{35D1A4E3-D7DE-4B66-91EE-D1D4636CACF9}" type="presOf" srcId="{EB1B3EFF-8F9B-48F9-8FD3-1FB327ADD8F0}" destId="{9BEBA461-1FFA-48B4-AA12-C8CC200D772B}" srcOrd="0" destOrd="0" presId="urn:microsoft.com/office/officeart/2005/8/layout/StepDownProcess"/>
    <dgm:cxn modelId="{888040C3-3787-4A90-8F93-41B3800D70A6}" type="presParOf" srcId="{C62ED7E0-B977-45AB-AE7C-71FB4CD6CF1B}" destId="{94DAC6B4-34CE-4C8E-9EF2-4A1C607C451E}" srcOrd="0" destOrd="0" presId="urn:microsoft.com/office/officeart/2005/8/layout/StepDownProcess"/>
    <dgm:cxn modelId="{7DAEE330-8B25-4B55-9DCC-BFF6AA040774}" type="presParOf" srcId="{94DAC6B4-34CE-4C8E-9EF2-4A1C607C451E}" destId="{5BFAFFAC-A4CC-4239-BAF3-4E648AE89525}" srcOrd="0" destOrd="0" presId="urn:microsoft.com/office/officeart/2005/8/layout/StepDownProcess"/>
    <dgm:cxn modelId="{1DBF3D90-B5D4-4D65-A50F-11894FE52574}" type="presParOf" srcId="{94DAC6B4-34CE-4C8E-9EF2-4A1C607C451E}" destId="{970A0025-98F6-466F-ABD4-161F894BFD92}" srcOrd="1" destOrd="0" presId="urn:microsoft.com/office/officeart/2005/8/layout/StepDownProcess"/>
    <dgm:cxn modelId="{7C30345D-3C30-44DB-A8C9-9779193B6BB2}" type="presParOf" srcId="{94DAC6B4-34CE-4C8E-9EF2-4A1C607C451E}" destId="{3FA317BE-9F38-47B8-802A-0955B4D7FD74}" srcOrd="2" destOrd="0" presId="urn:microsoft.com/office/officeart/2005/8/layout/StepDownProcess"/>
    <dgm:cxn modelId="{6EC048AE-FD6B-476B-89FA-306F7EC5C530}" type="presParOf" srcId="{C62ED7E0-B977-45AB-AE7C-71FB4CD6CF1B}" destId="{B5947F76-8425-405A-8D5C-26916B5830C1}" srcOrd="1" destOrd="0" presId="urn:microsoft.com/office/officeart/2005/8/layout/StepDownProcess"/>
    <dgm:cxn modelId="{FEBCD5A3-663C-4055-AF5A-FB119077C3A6}" type="presParOf" srcId="{C62ED7E0-B977-45AB-AE7C-71FB4CD6CF1B}" destId="{220AFD9C-FF6A-46FB-86E3-8901C4C563C5}" srcOrd="2" destOrd="0" presId="urn:microsoft.com/office/officeart/2005/8/layout/StepDownProcess"/>
    <dgm:cxn modelId="{78FDD507-0D84-4BE6-B321-6C1034BDA597}" type="presParOf" srcId="{220AFD9C-FF6A-46FB-86E3-8901C4C563C5}" destId="{4B61EC06-7D0D-4A36-9ECA-3BE1C6B7D4F7}" srcOrd="0" destOrd="0" presId="urn:microsoft.com/office/officeart/2005/8/layout/StepDownProcess"/>
    <dgm:cxn modelId="{136C67D2-46B2-49CA-B49B-B162D6C1640B}" type="presParOf" srcId="{220AFD9C-FF6A-46FB-86E3-8901C4C563C5}" destId="{71578EE7-7BBA-4E46-8B15-44F05766E4D0}" srcOrd="1" destOrd="0" presId="urn:microsoft.com/office/officeart/2005/8/layout/StepDownProcess"/>
    <dgm:cxn modelId="{E50E2192-C129-4EF2-967C-C1C7B0D2D811}" type="presParOf" srcId="{220AFD9C-FF6A-46FB-86E3-8901C4C563C5}" destId="{23FBDF83-3408-4667-9AF0-FBD7F78E371B}" srcOrd="2" destOrd="0" presId="urn:microsoft.com/office/officeart/2005/8/layout/StepDownProcess"/>
    <dgm:cxn modelId="{DC2D782C-D9E7-4F32-924B-370615B901CF}" type="presParOf" srcId="{C62ED7E0-B977-45AB-AE7C-71FB4CD6CF1B}" destId="{349D675B-9929-4202-BD74-4027393DC91D}" srcOrd="3" destOrd="0" presId="urn:microsoft.com/office/officeart/2005/8/layout/StepDownProcess"/>
    <dgm:cxn modelId="{923DA3A8-4AB9-4714-92E4-1394150011F3}" type="presParOf" srcId="{C62ED7E0-B977-45AB-AE7C-71FB4CD6CF1B}" destId="{4302CB4A-BC0D-430A-92BF-DCAE0ADB810D}" srcOrd="4" destOrd="0" presId="urn:microsoft.com/office/officeart/2005/8/layout/StepDownProcess"/>
    <dgm:cxn modelId="{B5B98CD9-B204-48EA-84A5-C19019AAC22C}" type="presParOf" srcId="{4302CB4A-BC0D-430A-92BF-DCAE0ADB810D}" destId="{E5CB1192-71D7-474A-8AA2-E25C9D564C93}" srcOrd="0" destOrd="0" presId="urn:microsoft.com/office/officeart/2005/8/layout/StepDownProcess"/>
    <dgm:cxn modelId="{24BB19A9-D36B-4B4D-AEEE-1CE8146CDDF4}" type="presParOf" srcId="{4302CB4A-BC0D-430A-92BF-DCAE0ADB810D}" destId="{F3E09B32-E197-4473-9F37-4F2E2BC973C2}" srcOrd="1" destOrd="0" presId="urn:microsoft.com/office/officeart/2005/8/layout/StepDownProcess"/>
    <dgm:cxn modelId="{122CC9F1-680E-456F-AC1C-7F16A7873F63}" type="presParOf" srcId="{4302CB4A-BC0D-430A-92BF-DCAE0ADB810D}" destId="{1F263370-8D61-487F-94DB-DED954CCA38C}" srcOrd="2" destOrd="0" presId="urn:microsoft.com/office/officeart/2005/8/layout/StepDownProcess"/>
    <dgm:cxn modelId="{D783CECE-3A17-4001-986D-B25B5D9CCB86}" type="presParOf" srcId="{C62ED7E0-B977-45AB-AE7C-71FB4CD6CF1B}" destId="{89280592-DFCC-4E97-A30E-3A2D61CFF83A}" srcOrd="5" destOrd="0" presId="urn:microsoft.com/office/officeart/2005/8/layout/StepDownProcess"/>
    <dgm:cxn modelId="{4778D65C-840C-41C4-B983-C283243EA5BB}" type="presParOf" srcId="{C62ED7E0-B977-45AB-AE7C-71FB4CD6CF1B}" destId="{7EE6DBA9-C333-4DE8-87F9-C03CF98E7131}" srcOrd="6" destOrd="0" presId="urn:microsoft.com/office/officeart/2005/8/layout/StepDownProcess"/>
    <dgm:cxn modelId="{3877553E-C44C-4569-8880-2282455AA4B1}" type="presParOf" srcId="{7EE6DBA9-C333-4DE8-87F9-C03CF98E7131}" destId="{585C632C-6673-4F03-AB7D-AD3B6C1D815A}" srcOrd="0" destOrd="0" presId="urn:microsoft.com/office/officeart/2005/8/layout/StepDownProcess"/>
    <dgm:cxn modelId="{2B15008C-5094-41E8-B898-D39483AED9BA}" type="presParOf" srcId="{7EE6DBA9-C333-4DE8-87F9-C03CF98E7131}" destId="{7AF22801-151D-4C25-A9BB-9A0B86899BBF}" srcOrd="1" destOrd="0" presId="urn:microsoft.com/office/officeart/2005/8/layout/StepDownProcess"/>
    <dgm:cxn modelId="{8A261162-4D7B-42B4-9880-E18EBAEC6329}" type="presParOf" srcId="{7EE6DBA9-C333-4DE8-87F9-C03CF98E7131}" destId="{8BF4F024-154B-45F8-A515-51EA3F274A02}" srcOrd="2" destOrd="0" presId="urn:microsoft.com/office/officeart/2005/8/layout/StepDownProcess"/>
    <dgm:cxn modelId="{9989B407-6A7E-43B9-BBD2-32FD1F150B73}" type="presParOf" srcId="{C62ED7E0-B977-45AB-AE7C-71FB4CD6CF1B}" destId="{7408DAC2-86AE-4AC5-A197-D755A251B9CF}" srcOrd="7" destOrd="0" presId="urn:microsoft.com/office/officeart/2005/8/layout/StepDownProcess"/>
    <dgm:cxn modelId="{0E7411C3-ABE1-4FEB-85B0-BDE6B331B713}" type="presParOf" srcId="{C62ED7E0-B977-45AB-AE7C-71FB4CD6CF1B}" destId="{E32B3BAD-A42E-43E6-9E65-78B43381EA1E}" srcOrd="8" destOrd="0" presId="urn:microsoft.com/office/officeart/2005/8/layout/StepDownProcess"/>
    <dgm:cxn modelId="{315F3A4E-28A5-41FD-A124-C4D1C7E62E63}" type="presParOf" srcId="{E32B3BAD-A42E-43E6-9E65-78B43381EA1E}" destId="{BA190A86-5079-4CED-8096-5BA2AD21871B}" srcOrd="0" destOrd="0" presId="urn:microsoft.com/office/officeart/2005/8/layout/StepDownProcess"/>
    <dgm:cxn modelId="{319D64E3-6D75-4E08-896B-02C1AD658BE7}" type="presParOf" srcId="{E32B3BAD-A42E-43E6-9E65-78B43381EA1E}" destId="{9BEBA461-1FFA-48B4-AA12-C8CC200D772B}" srcOrd="1" destOrd="0" presId="urn:microsoft.com/office/officeart/2005/8/layout/StepDownProcess"/>
    <dgm:cxn modelId="{037871E7-6C41-4495-83BC-1421B67BE7B4}" type="presParOf" srcId="{E32B3BAD-A42E-43E6-9E65-78B43381EA1E}" destId="{1962A24A-E3B8-460A-BF35-61F5C1F87B67}" srcOrd="2" destOrd="0" presId="urn:microsoft.com/office/officeart/2005/8/layout/StepDownProcess"/>
    <dgm:cxn modelId="{9CA46179-FD57-4BAD-BAE4-E4C6D719D360}" type="presParOf" srcId="{C62ED7E0-B977-45AB-AE7C-71FB4CD6CF1B}" destId="{3452D979-3916-4FA0-A752-FFAD506BAF8A}" srcOrd="9" destOrd="0" presId="urn:microsoft.com/office/officeart/2005/8/layout/StepDownProcess"/>
    <dgm:cxn modelId="{FF29E37B-E5AD-4FAE-9BD7-F9C8EB59EAC2}" type="presParOf" srcId="{C62ED7E0-B977-45AB-AE7C-71FB4CD6CF1B}" destId="{09015B4E-9500-495C-8F4F-7699355A9A3A}" srcOrd="10" destOrd="0" presId="urn:microsoft.com/office/officeart/2005/8/layout/StepDownProcess"/>
    <dgm:cxn modelId="{6D2E5956-1CFE-4990-B0E1-99461036571A}" type="presParOf" srcId="{09015B4E-9500-495C-8F4F-7699355A9A3A}" destId="{0C6AE5EA-42D4-4541-A6A4-84D9934792AA}" srcOrd="0" destOrd="0" presId="urn:microsoft.com/office/officeart/2005/8/layout/StepDownProcess"/>
    <dgm:cxn modelId="{E965E012-59DA-4E0E-B470-812BDCE61812}" type="presParOf" srcId="{09015B4E-9500-495C-8F4F-7699355A9A3A}" destId="{E03BB7F5-2217-4A70-B564-421E2952315D}" srcOrd="1" destOrd="0" presId="urn:microsoft.com/office/officeart/2005/8/layout/StepDownProcess"/>
    <dgm:cxn modelId="{94F22E51-C89A-442F-A63B-1504013FCF23}" type="presParOf" srcId="{09015B4E-9500-495C-8F4F-7699355A9A3A}" destId="{C7017F0C-C873-4F13-94D7-26594C96BC3E}" srcOrd="2" destOrd="0" presId="urn:microsoft.com/office/officeart/2005/8/layout/StepDownProcess"/>
    <dgm:cxn modelId="{0A857DD8-D356-4BD0-B012-6075A27DB371}" type="presParOf" srcId="{C62ED7E0-B977-45AB-AE7C-71FB4CD6CF1B}" destId="{CC45AC53-445D-4295-B55F-1BB2F955FB7F}" srcOrd="11" destOrd="0" presId="urn:microsoft.com/office/officeart/2005/8/layout/StepDownProcess"/>
    <dgm:cxn modelId="{633B90B4-389C-4887-BC57-730BA525649B}" type="presParOf" srcId="{C62ED7E0-B977-45AB-AE7C-71FB4CD6CF1B}" destId="{8B29C0A2-068B-4EBB-B685-51D427D43207}" srcOrd="12" destOrd="0" presId="urn:microsoft.com/office/officeart/2005/8/layout/StepDownProcess"/>
    <dgm:cxn modelId="{AC77C237-087F-45EB-94BB-CC64C225FEA6}" type="presParOf" srcId="{8B29C0A2-068B-4EBB-B685-51D427D43207}" destId="{F8784ECC-01E0-4945-A093-AE8208D91F94}" srcOrd="0" destOrd="0" presId="urn:microsoft.com/office/officeart/2005/8/layout/StepDownProcess"/>
    <dgm:cxn modelId="{A7399075-A71B-4A5C-BF0A-97B4977D3FD4}" type="presParOf" srcId="{8B29C0A2-068B-4EBB-B685-51D427D43207}" destId="{40690E60-5546-4BB2-AAE4-76C8423C7858}" srcOrd="1" destOrd="0" presId="urn:microsoft.com/office/officeart/2005/8/layout/StepDownProcess"/>
    <dgm:cxn modelId="{ABEA00D3-8DE0-4E4F-A8ED-E01BB5C5025D}" type="presParOf" srcId="{8B29C0A2-068B-4EBB-B685-51D427D43207}" destId="{9165145D-36FF-4244-A9B3-82FEECC42B3B}" srcOrd="2" destOrd="0" presId="urn:microsoft.com/office/officeart/2005/8/layout/StepDownProcess"/>
    <dgm:cxn modelId="{36F95EA5-CEF2-4C72-ACC1-BEF12DFC17B9}" type="presParOf" srcId="{C62ED7E0-B977-45AB-AE7C-71FB4CD6CF1B}" destId="{469EFF2E-4D2C-4C7F-BF83-9363D0F53325}" srcOrd="13" destOrd="0" presId="urn:microsoft.com/office/officeart/2005/8/layout/StepDownProcess"/>
    <dgm:cxn modelId="{1F29A871-7A88-4367-BA32-D31CE762E5CA}" type="presParOf" srcId="{C62ED7E0-B977-45AB-AE7C-71FB4CD6CF1B}" destId="{7160E86F-42F3-46E5-BD24-4DD957056C35}" srcOrd="14" destOrd="0" presId="urn:microsoft.com/office/officeart/2005/8/layout/StepDownProcess"/>
    <dgm:cxn modelId="{725F3629-2459-4B7A-AD28-4181CD9E5FB5}" type="presParOf" srcId="{7160E86F-42F3-46E5-BD24-4DD957056C35}" destId="{13FDB74D-BFA1-4A28-86ED-5FDF288C9E8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F2BA357-CE73-49C7-9D1D-B3FEC3542B82}" type="doc">
      <dgm:prSet loTypeId="urn:microsoft.com/office/officeart/2005/8/layout/orgChart1" loCatId="hierarchy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C6B92B9-F01E-4904-81A2-B3F9B83D2BE8}">
      <dgm:prSet custT="1"/>
      <dgm:spPr>
        <a:xfrm>
          <a:off x="1217280" y="1311840"/>
          <a:ext cx="2138249" cy="6106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2000" b="0" i="0" u="sng" kern="1200" noProof="0" dirty="0" smtClean="0">
              <a:solidFill>
                <a:srgbClr val="032D64"/>
              </a:solidFill>
              <a:effectLst/>
              <a:latin typeface="Calibri" pitchFamily="34" charset="0"/>
              <a:ea typeface="+mn-ea"/>
              <a:cs typeface="+mn-cs"/>
            </a:rPr>
            <a:t>Types</a:t>
          </a:r>
          <a:endParaRPr lang="en-US" sz="2000" b="0" i="0" u="sng" kern="1200" noProof="0" dirty="0">
            <a:solidFill>
              <a:srgbClr val="032D64"/>
            </a:solidFill>
            <a:effectLst/>
            <a:latin typeface="Calibri" pitchFamily="34" charset="0"/>
            <a:ea typeface="+mn-ea"/>
            <a:cs typeface="+mn-cs"/>
          </a:endParaRPr>
        </a:p>
      </dgm:t>
    </dgm:pt>
    <dgm:pt modelId="{D9B3B752-F9D4-4535-BD1D-572579D2F525}" type="parTrans" cxnId="{14A68EEF-F8DE-4F66-9931-77F8560D2874}">
      <dgm:prSet/>
      <dgm:spPr>
        <a:xfrm>
          <a:off x="2286405" y="876977"/>
          <a:ext cx="1778925" cy="434863"/>
        </a:xfrm>
        <a:custGeom>
          <a:avLst/>
          <a:gdLst/>
          <a:ahLst/>
          <a:cxnLst/>
          <a:rect l="0" t="0" r="0" b="0"/>
          <a:pathLst>
            <a:path>
              <a:moveTo>
                <a:pt x="1778925" y="0"/>
              </a:moveTo>
              <a:lnTo>
                <a:pt x="1778925" y="203247"/>
              </a:lnTo>
              <a:lnTo>
                <a:pt x="0" y="203247"/>
              </a:lnTo>
              <a:lnTo>
                <a:pt x="0" y="434863"/>
              </a:lnTo>
            </a:path>
          </a:pathLst>
        </a:custGeom>
        <a:noFill/>
        <a:ln w="25400" cap="flat" cmpd="sng" algn="ctr">
          <a:solidFill>
            <a:srgbClr val="F7964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BF8DA91-4B6F-438B-BEF7-4F0E26B8A7DD}" type="sibTrans" cxnId="{14A68EEF-F8DE-4F66-9931-77F8560D2874}">
      <dgm:prSet/>
      <dgm:spPr/>
      <dgm:t>
        <a:bodyPr/>
        <a:lstStyle/>
        <a:p>
          <a:endParaRPr lang="en-US"/>
        </a:p>
      </dgm:t>
    </dgm:pt>
    <dgm:pt modelId="{F42FECDC-D057-46EA-84C8-A93D845C2187}">
      <dgm:prSet custT="1"/>
      <dgm:spPr>
        <a:xfrm>
          <a:off x="4762448" y="1311840"/>
          <a:ext cx="2138249" cy="62823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2000" b="0" i="0" u="sng" noProof="0" dirty="0" smtClean="0">
              <a:solidFill>
                <a:srgbClr val="032D64"/>
              </a:solidFill>
              <a:effectLst/>
              <a:latin typeface="Calibri" pitchFamily="34" charset="0"/>
              <a:ea typeface="+mn-ea"/>
              <a:cs typeface="+mn-cs"/>
            </a:rPr>
            <a:t>Criteria</a:t>
          </a:r>
          <a:endParaRPr lang="en-US" sz="2000" b="0" i="0" u="sng" noProof="0" dirty="0">
            <a:solidFill>
              <a:srgbClr val="032D64"/>
            </a:solidFill>
            <a:effectLst/>
            <a:latin typeface="Calibri" pitchFamily="34" charset="0"/>
            <a:ea typeface="+mn-ea"/>
            <a:cs typeface="+mn-cs"/>
          </a:endParaRPr>
        </a:p>
      </dgm:t>
    </dgm:pt>
    <dgm:pt modelId="{18EE0595-0786-40DD-9C25-3B8028DA9990}" type="parTrans" cxnId="{3612680D-4C17-4F30-A2DF-CFD19EF4FC54}">
      <dgm:prSet/>
      <dgm:spPr>
        <a:xfrm>
          <a:off x="4065331" y="876977"/>
          <a:ext cx="1766242" cy="434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47"/>
              </a:lnTo>
              <a:lnTo>
                <a:pt x="1766242" y="203247"/>
              </a:lnTo>
              <a:lnTo>
                <a:pt x="1766242" y="434863"/>
              </a:lnTo>
            </a:path>
          </a:pathLst>
        </a:custGeom>
        <a:noFill/>
        <a:ln w="25400" cap="flat" cmpd="sng" algn="ctr">
          <a:solidFill>
            <a:srgbClr val="F7964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A0437B8-423E-444F-9026-D4F25992BD3D}" type="sibTrans" cxnId="{3612680D-4C17-4F30-A2DF-CFD19EF4FC54}">
      <dgm:prSet/>
      <dgm:spPr/>
      <dgm:t>
        <a:bodyPr/>
        <a:lstStyle/>
        <a:p>
          <a:endParaRPr lang="en-US"/>
        </a:p>
      </dgm:t>
    </dgm:pt>
    <dgm:pt modelId="{01BD95D1-D7CB-43FE-8FE3-56565A704740}">
      <dgm:prSet phldrT="[Text]" custT="1"/>
      <dgm:spPr>
        <a:xfrm>
          <a:off x="1434050" y="19317"/>
          <a:ext cx="5262561" cy="85766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tr-TR" sz="2400" b="1" i="0" u="sng" kern="1200" dirty="0" smtClean="0">
              <a:solidFill>
                <a:srgbClr val="032D64"/>
              </a:solidFill>
              <a:effectLst/>
              <a:latin typeface="Calibri" pitchFamily="34" charset="0"/>
              <a:ea typeface="+mn-ea"/>
              <a:cs typeface="+mn-cs"/>
            </a:rPr>
            <a:t>CCP MEMBERSHIP &amp; LIMIT SETTINGS</a:t>
          </a:r>
          <a:endParaRPr lang="en-US" sz="2400" b="1" i="0" u="sng" kern="1200" dirty="0">
            <a:solidFill>
              <a:srgbClr val="032D64"/>
            </a:solidFill>
            <a:effectLst/>
            <a:latin typeface="Calibri" pitchFamily="34" charset="0"/>
            <a:ea typeface="+mn-ea"/>
            <a:cs typeface="+mn-cs"/>
          </a:endParaRPr>
        </a:p>
      </dgm:t>
    </dgm:pt>
    <dgm:pt modelId="{A72CB9D4-42A4-4B82-9F98-E985AF887075}" type="sibTrans" cxnId="{47ADD41B-49BF-45EF-A109-CC2DB4DBCF22}">
      <dgm:prSet/>
      <dgm:spPr/>
      <dgm:t>
        <a:bodyPr/>
        <a:lstStyle/>
        <a:p>
          <a:pPr algn="ctr"/>
          <a:endParaRPr lang="en-US"/>
        </a:p>
      </dgm:t>
    </dgm:pt>
    <dgm:pt modelId="{307A4618-1A30-4E8B-9890-DF12BF3B1524}" type="parTrans" cxnId="{47ADD41B-49BF-45EF-A109-CC2DB4DBCF22}">
      <dgm:prSet/>
      <dgm:spPr/>
      <dgm:t>
        <a:bodyPr/>
        <a:lstStyle/>
        <a:p>
          <a:pPr algn="ctr"/>
          <a:endParaRPr lang="en-US"/>
        </a:p>
      </dgm:t>
    </dgm:pt>
    <dgm:pt modelId="{719FD50C-A2C9-4F83-9AD5-89CB31AF9DA4}" type="pres">
      <dgm:prSet presAssocID="{7F2BA357-CE73-49C7-9D1D-B3FEC3542B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F41547-A49A-43F7-9985-5100F002250A}" type="pres">
      <dgm:prSet presAssocID="{01BD95D1-D7CB-43FE-8FE3-56565A70474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432ACC-0B03-4725-9169-1B816FB224D8}" type="pres">
      <dgm:prSet presAssocID="{01BD95D1-D7CB-43FE-8FE3-56565A704740}" presName="rootComposite1" presStyleCnt="0"/>
      <dgm:spPr/>
      <dgm:t>
        <a:bodyPr/>
        <a:lstStyle/>
        <a:p>
          <a:endParaRPr lang="en-US"/>
        </a:p>
      </dgm:t>
    </dgm:pt>
    <dgm:pt modelId="{8404E2EC-0385-4FF4-B337-3C216BC8E644}" type="pres">
      <dgm:prSet presAssocID="{01BD95D1-D7CB-43FE-8FE3-56565A704740}" presName="rootText1" presStyleLbl="node0" presStyleIdx="0" presStyleCnt="1" custScaleX="238572" custScaleY="77762" custLinFactNeighborX="0" custLinFactNeighborY="1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43525-DC2C-4E84-9799-643E54E04EB2}" type="pres">
      <dgm:prSet presAssocID="{01BD95D1-D7CB-43FE-8FE3-56565A70474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1621C2C-3906-4EB6-BB78-195C7B5322C7}" type="pres">
      <dgm:prSet presAssocID="{01BD95D1-D7CB-43FE-8FE3-56565A704740}" presName="hierChild2" presStyleCnt="0"/>
      <dgm:spPr/>
      <dgm:t>
        <a:bodyPr/>
        <a:lstStyle/>
        <a:p>
          <a:endParaRPr lang="en-US"/>
        </a:p>
      </dgm:t>
    </dgm:pt>
    <dgm:pt modelId="{3BB08A99-70EC-4CD3-AAE5-9ECA9369338A}" type="pres">
      <dgm:prSet presAssocID="{D9B3B752-F9D4-4535-BD1D-572579D2F52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B3DD797-CD9F-490B-93F1-DE836D08DC84}" type="pres">
      <dgm:prSet presAssocID="{CC6B92B9-F01E-4904-81A2-B3F9B83D2BE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6003BF-BEDF-44A9-9A17-141AF4D1A6CF}" type="pres">
      <dgm:prSet presAssocID="{CC6B92B9-F01E-4904-81A2-B3F9B83D2BE8}" presName="rootComposite" presStyleCnt="0"/>
      <dgm:spPr/>
      <dgm:t>
        <a:bodyPr/>
        <a:lstStyle/>
        <a:p>
          <a:endParaRPr lang="en-US"/>
        </a:p>
      </dgm:t>
    </dgm:pt>
    <dgm:pt modelId="{4F34B1F6-3BB1-4248-98BC-895102FCE308}" type="pres">
      <dgm:prSet presAssocID="{CC6B92B9-F01E-4904-81A2-B3F9B83D2BE8}" presName="rootText" presStyleLbl="node2" presStyleIdx="0" presStyleCnt="2" custScaleX="96935" custScaleY="55364" custLinFactNeighborX="-21678" custLinFactNeighborY="-8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828F8-07C8-465D-BAFA-F9E39D8BECE7}" type="pres">
      <dgm:prSet presAssocID="{CC6B92B9-F01E-4904-81A2-B3F9B83D2BE8}" presName="rootConnector" presStyleLbl="node2" presStyleIdx="0" presStyleCnt="2"/>
      <dgm:spPr/>
      <dgm:t>
        <a:bodyPr/>
        <a:lstStyle/>
        <a:p>
          <a:endParaRPr lang="en-US"/>
        </a:p>
      </dgm:t>
    </dgm:pt>
    <dgm:pt modelId="{93899082-AC89-4B4A-B3E6-2CCADD8BF76E}" type="pres">
      <dgm:prSet presAssocID="{CC6B92B9-F01E-4904-81A2-B3F9B83D2BE8}" presName="hierChild4" presStyleCnt="0"/>
      <dgm:spPr/>
      <dgm:t>
        <a:bodyPr/>
        <a:lstStyle/>
        <a:p>
          <a:endParaRPr lang="en-US"/>
        </a:p>
      </dgm:t>
    </dgm:pt>
    <dgm:pt modelId="{AFF2A5CB-EDCB-4885-AD8D-C133515DC2C3}" type="pres">
      <dgm:prSet presAssocID="{CC6B92B9-F01E-4904-81A2-B3F9B83D2BE8}" presName="hierChild5" presStyleCnt="0"/>
      <dgm:spPr/>
      <dgm:t>
        <a:bodyPr/>
        <a:lstStyle/>
        <a:p>
          <a:endParaRPr lang="en-US"/>
        </a:p>
      </dgm:t>
    </dgm:pt>
    <dgm:pt modelId="{14EF8C12-9000-4185-8CC8-5A81C58A5641}" type="pres">
      <dgm:prSet presAssocID="{18EE0595-0786-40DD-9C25-3B8028DA999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155CF011-42DC-4745-92CB-F6545DBED1B5}" type="pres">
      <dgm:prSet presAssocID="{F42FECDC-D057-46EA-84C8-A93D845C218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17353FF-B978-465F-B51B-43F9351BD59F}" type="pres">
      <dgm:prSet presAssocID="{F42FECDC-D057-46EA-84C8-A93D845C2187}" presName="rootComposite" presStyleCnt="0"/>
      <dgm:spPr/>
      <dgm:t>
        <a:bodyPr/>
        <a:lstStyle/>
        <a:p>
          <a:endParaRPr lang="en-US"/>
        </a:p>
      </dgm:t>
    </dgm:pt>
    <dgm:pt modelId="{61C9B19E-CB7D-4ED8-8860-3BADD3220730}" type="pres">
      <dgm:prSet presAssocID="{F42FECDC-D057-46EA-84C8-A93D845C2187}" presName="rootText" presStyleLbl="node2" presStyleIdx="1" presStyleCnt="2" custScaleX="96935" custScaleY="56961" custLinFactNeighborX="21103" custLinFactNeighborY="-8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863A64-DCB0-4BE1-BBBE-A5AFCE482EC3}" type="pres">
      <dgm:prSet presAssocID="{F42FECDC-D057-46EA-84C8-A93D845C2187}" presName="rootConnector" presStyleLbl="node2" presStyleIdx="1" presStyleCnt="2"/>
      <dgm:spPr/>
      <dgm:t>
        <a:bodyPr/>
        <a:lstStyle/>
        <a:p>
          <a:endParaRPr lang="en-US"/>
        </a:p>
      </dgm:t>
    </dgm:pt>
    <dgm:pt modelId="{99DDDEB9-076B-4C0B-81F8-632AA294384E}" type="pres">
      <dgm:prSet presAssocID="{F42FECDC-D057-46EA-84C8-A93D845C2187}" presName="hierChild4" presStyleCnt="0"/>
      <dgm:spPr/>
      <dgm:t>
        <a:bodyPr/>
        <a:lstStyle/>
        <a:p>
          <a:endParaRPr lang="en-US"/>
        </a:p>
      </dgm:t>
    </dgm:pt>
    <dgm:pt modelId="{A0E15210-FC36-47C4-A8B5-3E0733D45381}" type="pres">
      <dgm:prSet presAssocID="{F42FECDC-D057-46EA-84C8-A93D845C2187}" presName="hierChild5" presStyleCnt="0"/>
      <dgm:spPr/>
      <dgm:t>
        <a:bodyPr/>
        <a:lstStyle/>
        <a:p>
          <a:endParaRPr lang="en-US"/>
        </a:p>
      </dgm:t>
    </dgm:pt>
    <dgm:pt modelId="{415F55B5-3C1C-4706-A21A-1C49EA1B5DF7}" type="pres">
      <dgm:prSet presAssocID="{01BD95D1-D7CB-43FE-8FE3-56565A704740}" presName="hierChild3" presStyleCnt="0"/>
      <dgm:spPr/>
      <dgm:t>
        <a:bodyPr/>
        <a:lstStyle/>
        <a:p>
          <a:endParaRPr lang="en-US"/>
        </a:p>
      </dgm:t>
    </dgm:pt>
  </dgm:ptLst>
  <dgm:cxnLst>
    <dgm:cxn modelId="{AD719F2F-BE71-43A0-AF51-C3D5F4ADDA2C}" type="presOf" srcId="{F42FECDC-D057-46EA-84C8-A93D845C2187}" destId="{61C9B19E-CB7D-4ED8-8860-3BADD3220730}" srcOrd="0" destOrd="0" presId="urn:microsoft.com/office/officeart/2005/8/layout/orgChart1"/>
    <dgm:cxn modelId="{9BAF2F79-933F-4012-BD79-8849AF04AE5B}" type="presOf" srcId="{7F2BA357-CE73-49C7-9D1D-B3FEC3542B82}" destId="{719FD50C-A2C9-4F83-9AD5-89CB31AF9DA4}" srcOrd="0" destOrd="0" presId="urn:microsoft.com/office/officeart/2005/8/layout/orgChart1"/>
    <dgm:cxn modelId="{3612680D-4C17-4F30-A2DF-CFD19EF4FC54}" srcId="{01BD95D1-D7CB-43FE-8FE3-56565A704740}" destId="{F42FECDC-D057-46EA-84C8-A93D845C2187}" srcOrd="1" destOrd="0" parTransId="{18EE0595-0786-40DD-9C25-3B8028DA9990}" sibTransId="{4A0437B8-423E-444F-9026-D4F25992BD3D}"/>
    <dgm:cxn modelId="{248CCCB8-A06F-466D-B6F6-874E8D7DCFBB}" type="presOf" srcId="{CC6B92B9-F01E-4904-81A2-B3F9B83D2BE8}" destId="{4F34B1F6-3BB1-4248-98BC-895102FCE308}" srcOrd="0" destOrd="0" presId="urn:microsoft.com/office/officeart/2005/8/layout/orgChart1"/>
    <dgm:cxn modelId="{A18077CD-9743-4A60-82EA-74CE3333A714}" type="presOf" srcId="{CC6B92B9-F01E-4904-81A2-B3F9B83D2BE8}" destId="{811828F8-07C8-465D-BAFA-F9E39D8BECE7}" srcOrd="1" destOrd="0" presId="urn:microsoft.com/office/officeart/2005/8/layout/orgChart1"/>
    <dgm:cxn modelId="{9E0A898D-6D88-4042-AE85-C9CF7F150A75}" type="presOf" srcId="{01BD95D1-D7CB-43FE-8FE3-56565A704740}" destId="{8404E2EC-0385-4FF4-B337-3C216BC8E644}" srcOrd="0" destOrd="0" presId="urn:microsoft.com/office/officeart/2005/8/layout/orgChart1"/>
    <dgm:cxn modelId="{F17D02F8-E922-4303-A641-111C08545938}" type="presOf" srcId="{18EE0595-0786-40DD-9C25-3B8028DA9990}" destId="{14EF8C12-9000-4185-8CC8-5A81C58A5641}" srcOrd="0" destOrd="0" presId="urn:microsoft.com/office/officeart/2005/8/layout/orgChart1"/>
    <dgm:cxn modelId="{47ADD41B-49BF-45EF-A109-CC2DB4DBCF22}" srcId="{7F2BA357-CE73-49C7-9D1D-B3FEC3542B82}" destId="{01BD95D1-D7CB-43FE-8FE3-56565A704740}" srcOrd="0" destOrd="0" parTransId="{307A4618-1A30-4E8B-9890-DF12BF3B1524}" sibTransId="{A72CB9D4-42A4-4B82-9F98-E985AF887075}"/>
    <dgm:cxn modelId="{14A68EEF-F8DE-4F66-9931-77F8560D2874}" srcId="{01BD95D1-D7CB-43FE-8FE3-56565A704740}" destId="{CC6B92B9-F01E-4904-81A2-B3F9B83D2BE8}" srcOrd="0" destOrd="0" parTransId="{D9B3B752-F9D4-4535-BD1D-572579D2F525}" sibTransId="{5BF8DA91-4B6F-438B-BEF7-4F0E26B8A7DD}"/>
    <dgm:cxn modelId="{A99360D7-EE29-4BAB-918D-391D47476421}" type="presOf" srcId="{01BD95D1-D7CB-43FE-8FE3-56565A704740}" destId="{94E43525-DC2C-4E84-9799-643E54E04EB2}" srcOrd="1" destOrd="0" presId="urn:microsoft.com/office/officeart/2005/8/layout/orgChart1"/>
    <dgm:cxn modelId="{E07AFBD0-7CEA-42C6-B4CE-6BA90B2195D6}" type="presOf" srcId="{F42FECDC-D057-46EA-84C8-A93D845C2187}" destId="{B8863A64-DCB0-4BE1-BBBE-A5AFCE482EC3}" srcOrd="1" destOrd="0" presId="urn:microsoft.com/office/officeart/2005/8/layout/orgChart1"/>
    <dgm:cxn modelId="{46658CB1-A3BB-4830-8D3E-39FEB3CFED4D}" type="presOf" srcId="{D9B3B752-F9D4-4535-BD1D-572579D2F525}" destId="{3BB08A99-70EC-4CD3-AAE5-9ECA9369338A}" srcOrd="0" destOrd="0" presId="urn:microsoft.com/office/officeart/2005/8/layout/orgChart1"/>
    <dgm:cxn modelId="{5C7E9D7A-A695-4800-94D1-39F00F830720}" type="presParOf" srcId="{719FD50C-A2C9-4F83-9AD5-89CB31AF9DA4}" destId="{96F41547-A49A-43F7-9985-5100F002250A}" srcOrd="0" destOrd="0" presId="urn:microsoft.com/office/officeart/2005/8/layout/orgChart1"/>
    <dgm:cxn modelId="{9FD48032-A816-4148-8CB3-22E04BBF6550}" type="presParOf" srcId="{96F41547-A49A-43F7-9985-5100F002250A}" destId="{2A432ACC-0B03-4725-9169-1B816FB224D8}" srcOrd="0" destOrd="0" presId="urn:microsoft.com/office/officeart/2005/8/layout/orgChart1"/>
    <dgm:cxn modelId="{96B01912-B8EE-45D0-BEAA-A4D2904C55B5}" type="presParOf" srcId="{2A432ACC-0B03-4725-9169-1B816FB224D8}" destId="{8404E2EC-0385-4FF4-B337-3C216BC8E644}" srcOrd="0" destOrd="0" presId="urn:microsoft.com/office/officeart/2005/8/layout/orgChart1"/>
    <dgm:cxn modelId="{454A300D-FD75-4086-BBA4-8660540B4246}" type="presParOf" srcId="{2A432ACC-0B03-4725-9169-1B816FB224D8}" destId="{94E43525-DC2C-4E84-9799-643E54E04EB2}" srcOrd="1" destOrd="0" presId="urn:microsoft.com/office/officeart/2005/8/layout/orgChart1"/>
    <dgm:cxn modelId="{1C23CF88-5D31-4F48-B8A5-7B87B2BD7E7F}" type="presParOf" srcId="{96F41547-A49A-43F7-9985-5100F002250A}" destId="{31621C2C-3906-4EB6-BB78-195C7B5322C7}" srcOrd="1" destOrd="0" presId="urn:microsoft.com/office/officeart/2005/8/layout/orgChart1"/>
    <dgm:cxn modelId="{CB392690-5F96-436E-88CE-BFA01477F19F}" type="presParOf" srcId="{31621C2C-3906-4EB6-BB78-195C7B5322C7}" destId="{3BB08A99-70EC-4CD3-AAE5-9ECA9369338A}" srcOrd="0" destOrd="0" presId="urn:microsoft.com/office/officeart/2005/8/layout/orgChart1"/>
    <dgm:cxn modelId="{873C9ECA-858C-47FF-9487-66F639C98B98}" type="presParOf" srcId="{31621C2C-3906-4EB6-BB78-195C7B5322C7}" destId="{FB3DD797-CD9F-490B-93F1-DE836D08DC84}" srcOrd="1" destOrd="0" presId="urn:microsoft.com/office/officeart/2005/8/layout/orgChart1"/>
    <dgm:cxn modelId="{FE8C47B8-5CD9-49CA-935B-C1005596F1EA}" type="presParOf" srcId="{FB3DD797-CD9F-490B-93F1-DE836D08DC84}" destId="{416003BF-BEDF-44A9-9A17-141AF4D1A6CF}" srcOrd="0" destOrd="0" presId="urn:microsoft.com/office/officeart/2005/8/layout/orgChart1"/>
    <dgm:cxn modelId="{55021CFA-7F1F-4E05-8FF3-14A545D3B64C}" type="presParOf" srcId="{416003BF-BEDF-44A9-9A17-141AF4D1A6CF}" destId="{4F34B1F6-3BB1-4248-98BC-895102FCE308}" srcOrd="0" destOrd="0" presId="urn:microsoft.com/office/officeart/2005/8/layout/orgChart1"/>
    <dgm:cxn modelId="{4F698C4A-0A85-4644-A2C3-5D43725656EA}" type="presParOf" srcId="{416003BF-BEDF-44A9-9A17-141AF4D1A6CF}" destId="{811828F8-07C8-465D-BAFA-F9E39D8BECE7}" srcOrd="1" destOrd="0" presId="urn:microsoft.com/office/officeart/2005/8/layout/orgChart1"/>
    <dgm:cxn modelId="{E02887E7-1332-46D0-A8BD-B5E00B48E10C}" type="presParOf" srcId="{FB3DD797-CD9F-490B-93F1-DE836D08DC84}" destId="{93899082-AC89-4B4A-B3E6-2CCADD8BF76E}" srcOrd="1" destOrd="0" presId="urn:microsoft.com/office/officeart/2005/8/layout/orgChart1"/>
    <dgm:cxn modelId="{97A3E509-29D9-43D5-B860-F39B395587FA}" type="presParOf" srcId="{FB3DD797-CD9F-490B-93F1-DE836D08DC84}" destId="{AFF2A5CB-EDCB-4885-AD8D-C133515DC2C3}" srcOrd="2" destOrd="0" presId="urn:microsoft.com/office/officeart/2005/8/layout/orgChart1"/>
    <dgm:cxn modelId="{A8A59526-AD0A-4719-9DE8-DF414CFBD332}" type="presParOf" srcId="{31621C2C-3906-4EB6-BB78-195C7B5322C7}" destId="{14EF8C12-9000-4185-8CC8-5A81C58A5641}" srcOrd="2" destOrd="0" presId="urn:microsoft.com/office/officeart/2005/8/layout/orgChart1"/>
    <dgm:cxn modelId="{23DCEF9F-599D-4F2D-80DD-0EC078E1C208}" type="presParOf" srcId="{31621C2C-3906-4EB6-BB78-195C7B5322C7}" destId="{155CF011-42DC-4745-92CB-F6545DBED1B5}" srcOrd="3" destOrd="0" presId="urn:microsoft.com/office/officeart/2005/8/layout/orgChart1"/>
    <dgm:cxn modelId="{5F352F72-61B1-48D7-949C-EBAAC599511C}" type="presParOf" srcId="{155CF011-42DC-4745-92CB-F6545DBED1B5}" destId="{517353FF-B978-465F-B51B-43F9351BD59F}" srcOrd="0" destOrd="0" presId="urn:microsoft.com/office/officeart/2005/8/layout/orgChart1"/>
    <dgm:cxn modelId="{61155171-3A61-4064-A852-B243C7FD4933}" type="presParOf" srcId="{517353FF-B978-465F-B51B-43F9351BD59F}" destId="{61C9B19E-CB7D-4ED8-8860-3BADD3220730}" srcOrd="0" destOrd="0" presId="urn:microsoft.com/office/officeart/2005/8/layout/orgChart1"/>
    <dgm:cxn modelId="{E33B8F19-E6C7-4525-9503-509E79511F7A}" type="presParOf" srcId="{517353FF-B978-465F-B51B-43F9351BD59F}" destId="{B8863A64-DCB0-4BE1-BBBE-A5AFCE482EC3}" srcOrd="1" destOrd="0" presId="urn:microsoft.com/office/officeart/2005/8/layout/orgChart1"/>
    <dgm:cxn modelId="{FCC49F5C-EFD1-4F9B-A965-2E2CAE94DDEB}" type="presParOf" srcId="{155CF011-42DC-4745-92CB-F6545DBED1B5}" destId="{99DDDEB9-076B-4C0B-81F8-632AA294384E}" srcOrd="1" destOrd="0" presId="urn:microsoft.com/office/officeart/2005/8/layout/orgChart1"/>
    <dgm:cxn modelId="{E5D613B6-4C38-4E05-875B-B0D7BFD859D6}" type="presParOf" srcId="{155CF011-42DC-4745-92CB-F6545DBED1B5}" destId="{A0E15210-FC36-47C4-A8B5-3E0733D45381}" srcOrd="2" destOrd="0" presId="urn:microsoft.com/office/officeart/2005/8/layout/orgChart1"/>
    <dgm:cxn modelId="{62D63098-A902-437B-BED0-795E22875654}" type="presParOf" srcId="{96F41547-A49A-43F7-9985-5100F002250A}" destId="{415F55B5-3C1C-4706-A21A-1C49EA1B5D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BE5529-EC39-441B-AF92-9EF7A87B87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23A1B1C9-2FEB-4BD8-BB71-6710806A4F32}">
      <dgm:prSet phldrT="[Text]" custT="1"/>
      <dgm:spPr>
        <a:xfrm>
          <a:off x="313615" y="204328"/>
          <a:ext cx="4577567" cy="408502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600" dirty="0" smtClean="0">
              <a:solidFill>
                <a:srgbClr val="032D64"/>
              </a:solidFill>
              <a:latin typeface="Calibri" pitchFamily="34" charset="0"/>
              <a:ea typeface="+mn-ea"/>
              <a:cs typeface="+mn-cs"/>
            </a:rPr>
            <a:t>Cash (TRL and FX)</a:t>
          </a:r>
          <a:endParaRPr lang="en-US" sz="1600" dirty="0">
            <a:solidFill>
              <a:srgbClr val="032D64"/>
            </a:solidFill>
            <a:latin typeface="Calibri"/>
            <a:ea typeface="+mn-ea"/>
            <a:cs typeface="+mn-cs"/>
          </a:endParaRPr>
        </a:p>
      </dgm:t>
    </dgm:pt>
    <dgm:pt modelId="{CFEAB6F4-2EED-4A68-AEFF-40DD7935475F}" type="parTrans" cxnId="{FCC9F413-02BA-49D3-BC84-C2C2D4205D0A}">
      <dgm:prSet/>
      <dgm:spPr/>
      <dgm:t>
        <a:bodyPr/>
        <a:lstStyle/>
        <a:p>
          <a:endParaRPr lang="en-US" sz="1600"/>
        </a:p>
      </dgm:t>
    </dgm:pt>
    <dgm:pt modelId="{A19B72DD-841F-44C8-BC9B-0F0A3DD096CC}" type="sibTrans" cxnId="{FCC9F413-02BA-49D3-BC84-C2C2D4205D0A}">
      <dgm:prSet/>
      <dgm:spPr>
        <a:xfrm>
          <a:off x="-4386334" y="-672786"/>
          <a:ext cx="5225725" cy="5225725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25400" cap="flat" cmpd="sng" algn="ctr">
          <a:solidFill>
            <a:srgbClr val="F7964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600"/>
        </a:p>
      </dgm:t>
    </dgm:pt>
    <dgm:pt modelId="{CEF2D9BE-63EA-46C3-AF21-D9EED9DE2DA5}">
      <dgm:prSet custT="1"/>
      <dgm:spPr>
        <a:xfrm>
          <a:off x="649636" y="817005"/>
          <a:ext cx="4241546" cy="408502"/>
        </a:xfrm>
        <a:prstGeom prst="rect">
          <a:avLst/>
        </a:prstGeom>
        <a:solidFill>
          <a:schemeClr val="accent1">
            <a:lumMod val="60000"/>
            <a:lumOff val="40000"/>
            <a:alpha val="82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600" dirty="0" smtClean="0">
              <a:solidFill>
                <a:srgbClr val="032D64"/>
              </a:solidFill>
              <a:latin typeface="Calibri" pitchFamily="34" charset="0"/>
              <a:ea typeface="+mn-ea"/>
              <a:cs typeface="+mn-cs"/>
            </a:rPr>
            <a:t>Government Debt Securities</a:t>
          </a:r>
          <a:endParaRPr lang="tr-TR" sz="1600" dirty="0">
            <a:solidFill>
              <a:srgbClr val="032D64"/>
            </a:solidFill>
            <a:latin typeface="Calibri" pitchFamily="34" charset="0"/>
            <a:ea typeface="+mn-ea"/>
            <a:cs typeface="+mn-cs"/>
          </a:endParaRPr>
        </a:p>
      </dgm:t>
    </dgm:pt>
    <dgm:pt modelId="{7A2528CC-E9C4-4672-8B82-63DA43B76852}" type="parTrans" cxnId="{8CDF83E1-AEF0-4E4C-8821-BAB494C007B8}">
      <dgm:prSet/>
      <dgm:spPr/>
      <dgm:t>
        <a:bodyPr/>
        <a:lstStyle/>
        <a:p>
          <a:endParaRPr lang="en-US" sz="1600"/>
        </a:p>
      </dgm:t>
    </dgm:pt>
    <dgm:pt modelId="{F2E3EA8C-7F51-45CD-AD0A-A40382EE6FE2}" type="sibTrans" cxnId="{8CDF83E1-AEF0-4E4C-8821-BAB494C007B8}">
      <dgm:prSet/>
      <dgm:spPr/>
      <dgm:t>
        <a:bodyPr/>
        <a:lstStyle/>
        <a:p>
          <a:endParaRPr lang="en-US" sz="1600"/>
        </a:p>
      </dgm:t>
    </dgm:pt>
    <dgm:pt modelId="{99333BA2-8260-49F3-AD41-743C380F4242}">
      <dgm:prSet phldrT="[Text]" custT="1"/>
      <dgm:spPr>
        <a:xfrm>
          <a:off x="803290" y="2041969"/>
          <a:ext cx="4087892" cy="408502"/>
        </a:xfrm>
        <a:prstGeom prst="rect">
          <a:avLst/>
        </a:prstGeom>
        <a:solidFill>
          <a:schemeClr val="accent1">
            <a:lumMod val="60000"/>
            <a:lumOff val="40000"/>
            <a:alpha val="66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600" dirty="0" smtClean="0">
              <a:solidFill>
                <a:srgbClr val="032D64"/>
              </a:solidFill>
              <a:latin typeface="Calibri" pitchFamily="34" charset="0"/>
              <a:ea typeface="+mn-ea"/>
              <a:cs typeface="+mn-cs"/>
            </a:rPr>
            <a:t>Investment fund units</a:t>
          </a:r>
          <a:endParaRPr lang="en-US" sz="1600" dirty="0">
            <a:solidFill>
              <a:srgbClr val="032D64"/>
            </a:solidFill>
            <a:latin typeface="Calibri"/>
            <a:ea typeface="+mn-ea"/>
            <a:cs typeface="+mn-cs"/>
          </a:endParaRPr>
        </a:p>
      </dgm:t>
    </dgm:pt>
    <dgm:pt modelId="{CF310BAE-2C81-42CC-8A9E-C74FCA60AD74}" type="parTrans" cxnId="{095E6FA0-79FF-47B9-908B-BBBB61A9588F}">
      <dgm:prSet/>
      <dgm:spPr/>
      <dgm:t>
        <a:bodyPr/>
        <a:lstStyle/>
        <a:p>
          <a:endParaRPr lang="en-US" sz="1600"/>
        </a:p>
      </dgm:t>
    </dgm:pt>
    <dgm:pt modelId="{4D2A3656-2435-4EE5-B510-BB8C925361D5}" type="sibTrans" cxnId="{095E6FA0-79FF-47B9-908B-BBBB61A9588F}">
      <dgm:prSet/>
      <dgm:spPr/>
      <dgm:t>
        <a:bodyPr/>
        <a:lstStyle/>
        <a:p>
          <a:endParaRPr lang="en-US" sz="1600"/>
        </a:p>
      </dgm:t>
    </dgm:pt>
    <dgm:pt modelId="{4C3345D4-52E4-4A49-BA33-5C35C645EDAD}">
      <dgm:prSet phldrT="[Text]" custT="1"/>
      <dgm:spPr>
        <a:xfrm>
          <a:off x="313615" y="3267321"/>
          <a:ext cx="4577567" cy="408502"/>
        </a:xfrm>
        <a:prstGeom prst="rect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6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Bank </a:t>
          </a:r>
          <a:r>
            <a:rPr lang="en-US" sz="16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guarantees</a:t>
          </a:r>
          <a:r>
            <a:rPr lang="tr-TR" sz="16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*</a:t>
          </a:r>
          <a:endParaRPr lang="en-US" sz="1600" noProof="0" dirty="0">
            <a:solidFill>
              <a:srgbClr val="032D64"/>
            </a:solidFill>
            <a:latin typeface="Calibri"/>
            <a:ea typeface="+mn-ea"/>
            <a:cs typeface="+mn-cs"/>
          </a:endParaRPr>
        </a:p>
      </dgm:t>
    </dgm:pt>
    <dgm:pt modelId="{AD55D3D5-37C7-4C09-92D4-BB8FB0C9FEA0}" type="parTrans" cxnId="{D231811A-10CE-4872-9422-EFE6130D13EB}">
      <dgm:prSet/>
      <dgm:spPr/>
      <dgm:t>
        <a:bodyPr/>
        <a:lstStyle/>
        <a:p>
          <a:endParaRPr lang="en-US" sz="1600"/>
        </a:p>
      </dgm:t>
    </dgm:pt>
    <dgm:pt modelId="{6ED74B35-11FD-4ED2-B2EF-A0889DF2C5BC}" type="sibTrans" cxnId="{D231811A-10CE-4872-9422-EFE6130D13EB}">
      <dgm:prSet/>
      <dgm:spPr/>
      <dgm:t>
        <a:bodyPr/>
        <a:lstStyle/>
        <a:p>
          <a:endParaRPr lang="en-US" sz="1600"/>
        </a:p>
      </dgm:t>
    </dgm:pt>
    <dgm:pt modelId="{4698AC0B-F832-431B-BB0E-0A2B36A8FDBB}">
      <dgm:prSet custT="1"/>
      <dgm:spPr>
        <a:xfrm>
          <a:off x="803290" y="1429681"/>
          <a:ext cx="4087892" cy="408502"/>
        </a:xfrm>
        <a:prstGeom prst="rect">
          <a:avLst/>
        </a:prstGeom>
        <a:solidFill>
          <a:schemeClr val="accent1">
            <a:lumMod val="60000"/>
            <a:lumOff val="40000"/>
            <a:alpha val="74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600" dirty="0" smtClean="0">
              <a:solidFill>
                <a:srgbClr val="032D64"/>
              </a:solidFill>
              <a:latin typeface="Calibri" pitchFamily="34" charset="0"/>
              <a:ea typeface="+mn-ea"/>
              <a:cs typeface="+mn-cs"/>
            </a:rPr>
            <a:t>Stocks</a:t>
          </a:r>
          <a:endParaRPr lang="en-US" sz="1600" dirty="0">
            <a:solidFill>
              <a:srgbClr val="032D64"/>
            </a:solidFill>
            <a:latin typeface="Calibri"/>
            <a:ea typeface="+mn-ea"/>
            <a:cs typeface="+mn-cs"/>
          </a:endParaRPr>
        </a:p>
      </dgm:t>
    </dgm:pt>
    <dgm:pt modelId="{1809CE66-5C58-48AB-B68C-B0D492616608}" type="parTrans" cxnId="{B7A547EA-4F9E-4F56-B20B-E8DA218287EE}">
      <dgm:prSet/>
      <dgm:spPr/>
      <dgm:t>
        <a:bodyPr/>
        <a:lstStyle/>
        <a:p>
          <a:endParaRPr lang="en-US"/>
        </a:p>
      </dgm:t>
    </dgm:pt>
    <dgm:pt modelId="{E1A6ED98-1112-4EDB-8669-453C82581D62}" type="sibTrans" cxnId="{B7A547EA-4F9E-4F56-B20B-E8DA218287EE}">
      <dgm:prSet/>
      <dgm:spPr/>
      <dgm:t>
        <a:bodyPr/>
        <a:lstStyle/>
        <a:p>
          <a:endParaRPr lang="en-US"/>
        </a:p>
      </dgm:t>
    </dgm:pt>
    <dgm:pt modelId="{0811341C-73B2-42C1-8D65-928CA289C8A7}">
      <dgm:prSet custT="1"/>
      <dgm:spPr>
        <a:xfrm>
          <a:off x="649636" y="2654645"/>
          <a:ext cx="4241546" cy="408502"/>
        </a:xfrm>
        <a:prstGeom prst="rect">
          <a:avLst/>
        </a:prstGeom>
        <a:solidFill>
          <a:schemeClr val="accent1">
            <a:lumMod val="60000"/>
            <a:lumOff val="40000"/>
            <a:alpha val="58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600" dirty="0" smtClean="0">
              <a:solidFill>
                <a:srgbClr val="032D64"/>
              </a:solidFill>
              <a:latin typeface="Calibri" pitchFamily="34" charset="0"/>
              <a:ea typeface="+mn-ea"/>
              <a:cs typeface="+mn-cs"/>
            </a:rPr>
            <a:t>Gold</a:t>
          </a:r>
          <a:endParaRPr lang="tr-TR" sz="1600" dirty="0">
            <a:solidFill>
              <a:srgbClr val="032D64"/>
            </a:solidFill>
            <a:latin typeface="Calibri" pitchFamily="34" charset="0"/>
            <a:ea typeface="+mn-ea"/>
            <a:cs typeface="+mn-cs"/>
          </a:endParaRPr>
        </a:p>
      </dgm:t>
    </dgm:pt>
    <dgm:pt modelId="{F225EF52-194D-486B-9A4A-5C612AC180BC}" type="parTrans" cxnId="{F51BB4E2-BEF7-4D0A-9FC9-2ABAD09B9BAD}">
      <dgm:prSet/>
      <dgm:spPr/>
      <dgm:t>
        <a:bodyPr/>
        <a:lstStyle/>
        <a:p>
          <a:endParaRPr lang="en-US"/>
        </a:p>
      </dgm:t>
    </dgm:pt>
    <dgm:pt modelId="{31D9E824-0100-4829-9030-A5AA5A23690F}" type="sibTrans" cxnId="{F51BB4E2-BEF7-4D0A-9FC9-2ABAD09B9BAD}">
      <dgm:prSet/>
      <dgm:spPr/>
      <dgm:t>
        <a:bodyPr/>
        <a:lstStyle/>
        <a:p>
          <a:endParaRPr lang="en-US"/>
        </a:p>
      </dgm:t>
    </dgm:pt>
    <dgm:pt modelId="{AD306A4C-A182-4990-A9A6-C362F7F155EC}" type="pres">
      <dgm:prSet presAssocID="{83BE5529-EC39-441B-AF92-9EF7A87B87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4832E7A-5BFE-4A7B-9C31-B7D1327F3B21}" type="pres">
      <dgm:prSet presAssocID="{83BE5529-EC39-441B-AF92-9EF7A87B8709}" presName="Name1" presStyleCnt="0"/>
      <dgm:spPr/>
      <dgm:t>
        <a:bodyPr/>
        <a:lstStyle/>
        <a:p>
          <a:endParaRPr lang="en-US"/>
        </a:p>
      </dgm:t>
    </dgm:pt>
    <dgm:pt modelId="{E3DCB29C-B95D-4699-83F5-D16A9291FC8D}" type="pres">
      <dgm:prSet presAssocID="{83BE5529-EC39-441B-AF92-9EF7A87B8709}" presName="cycle" presStyleCnt="0"/>
      <dgm:spPr/>
      <dgm:t>
        <a:bodyPr/>
        <a:lstStyle/>
        <a:p>
          <a:endParaRPr lang="en-US"/>
        </a:p>
      </dgm:t>
    </dgm:pt>
    <dgm:pt modelId="{D25AD52E-9028-449A-B2B0-528FF761E80D}" type="pres">
      <dgm:prSet presAssocID="{83BE5529-EC39-441B-AF92-9EF7A87B8709}" presName="srcNode" presStyleLbl="node1" presStyleIdx="0" presStyleCnt="6"/>
      <dgm:spPr/>
      <dgm:t>
        <a:bodyPr/>
        <a:lstStyle/>
        <a:p>
          <a:endParaRPr lang="en-US"/>
        </a:p>
      </dgm:t>
    </dgm:pt>
    <dgm:pt modelId="{74168C46-2EC4-48E8-98F3-953735879161}" type="pres">
      <dgm:prSet presAssocID="{83BE5529-EC39-441B-AF92-9EF7A87B8709}" presName="conn" presStyleLbl="parChTrans1D2" presStyleIdx="0" presStyleCnt="1"/>
      <dgm:spPr/>
      <dgm:t>
        <a:bodyPr/>
        <a:lstStyle/>
        <a:p>
          <a:endParaRPr lang="en-US"/>
        </a:p>
      </dgm:t>
    </dgm:pt>
    <dgm:pt modelId="{A2E4B106-A3BE-4C48-A8A1-E94E73303CF4}" type="pres">
      <dgm:prSet presAssocID="{83BE5529-EC39-441B-AF92-9EF7A87B8709}" presName="extraNode" presStyleLbl="node1" presStyleIdx="0" presStyleCnt="6"/>
      <dgm:spPr/>
      <dgm:t>
        <a:bodyPr/>
        <a:lstStyle/>
        <a:p>
          <a:endParaRPr lang="en-US"/>
        </a:p>
      </dgm:t>
    </dgm:pt>
    <dgm:pt modelId="{F33DA07F-0A82-4601-A1E0-F9206B82E9DB}" type="pres">
      <dgm:prSet presAssocID="{83BE5529-EC39-441B-AF92-9EF7A87B8709}" presName="dstNode" presStyleLbl="node1" presStyleIdx="0" presStyleCnt="6"/>
      <dgm:spPr/>
      <dgm:t>
        <a:bodyPr/>
        <a:lstStyle/>
        <a:p>
          <a:endParaRPr lang="en-US"/>
        </a:p>
      </dgm:t>
    </dgm:pt>
    <dgm:pt modelId="{A7A29D3D-99A5-49DD-ACCA-BD0E21B217A2}" type="pres">
      <dgm:prSet presAssocID="{23A1B1C9-2FEB-4BD8-BB71-6710806A4F3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C36E-1039-485A-822F-26631FAF251C}" type="pres">
      <dgm:prSet presAssocID="{23A1B1C9-2FEB-4BD8-BB71-6710806A4F32}" presName="accent_1" presStyleCnt="0"/>
      <dgm:spPr/>
      <dgm:t>
        <a:bodyPr/>
        <a:lstStyle/>
        <a:p>
          <a:endParaRPr lang="en-US"/>
        </a:p>
      </dgm:t>
    </dgm:pt>
    <dgm:pt modelId="{2ED70A84-D8B1-45DE-9B13-7B84DB668B1D}" type="pres">
      <dgm:prSet presAssocID="{23A1B1C9-2FEB-4BD8-BB71-6710806A4F32}" presName="accentRepeatNode" presStyleLbl="solidFgAcc1" presStyleIdx="0" presStyleCnt="6"/>
      <dgm:spPr>
        <a:xfrm>
          <a:off x="58301" y="153266"/>
          <a:ext cx="510628" cy="51062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753A99C-AAF8-4656-84FE-496FB0A1973B}" type="pres">
      <dgm:prSet presAssocID="{CEF2D9BE-63EA-46C3-AF21-D9EED9DE2DA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64222-FAB7-41DA-9250-9BBED32298C4}" type="pres">
      <dgm:prSet presAssocID="{CEF2D9BE-63EA-46C3-AF21-D9EED9DE2DA5}" presName="accent_2" presStyleCnt="0"/>
      <dgm:spPr/>
      <dgm:t>
        <a:bodyPr/>
        <a:lstStyle/>
        <a:p>
          <a:endParaRPr lang="en-US"/>
        </a:p>
      </dgm:t>
    </dgm:pt>
    <dgm:pt modelId="{A8C05E78-05A7-4A0A-AF9C-A11F9995EC01}" type="pres">
      <dgm:prSet presAssocID="{CEF2D9BE-63EA-46C3-AF21-D9EED9DE2DA5}" presName="accentRepeatNode" presStyleLbl="solidFgAcc1" presStyleIdx="1" presStyleCnt="6"/>
      <dgm:spPr>
        <a:xfrm>
          <a:off x="394322" y="765942"/>
          <a:ext cx="510628" cy="51062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-800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3D074B8-1B4B-4561-A3AE-92AC6A5124E5}" type="pres">
      <dgm:prSet presAssocID="{4698AC0B-F832-431B-BB0E-0A2B36A8FDB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D4895-F4BA-4C58-9AC0-149B444CC395}" type="pres">
      <dgm:prSet presAssocID="{4698AC0B-F832-431B-BB0E-0A2B36A8FDBB}" presName="accent_3" presStyleCnt="0"/>
      <dgm:spPr/>
      <dgm:t>
        <a:bodyPr/>
        <a:lstStyle/>
        <a:p>
          <a:endParaRPr lang="en-US"/>
        </a:p>
      </dgm:t>
    </dgm:pt>
    <dgm:pt modelId="{A14507DF-235C-4DB2-9A0B-E06693F173AD}" type="pres">
      <dgm:prSet presAssocID="{4698AC0B-F832-431B-BB0E-0A2B36A8FDBB}" presName="accentRepeatNode" presStyleLbl="solidFgAcc1" presStyleIdx="2" presStyleCnt="6"/>
      <dgm:spPr>
        <a:xfrm>
          <a:off x="547976" y="1378618"/>
          <a:ext cx="510628" cy="51062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-1600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428C356-119B-45CD-A304-C3DD9CFE6092}" type="pres">
      <dgm:prSet presAssocID="{99333BA2-8260-49F3-AD41-743C380F424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4E171-1C16-4120-8612-64F1A7320967}" type="pres">
      <dgm:prSet presAssocID="{99333BA2-8260-49F3-AD41-743C380F4242}" presName="accent_4" presStyleCnt="0"/>
      <dgm:spPr/>
      <dgm:t>
        <a:bodyPr/>
        <a:lstStyle/>
        <a:p>
          <a:endParaRPr lang="en-US"/>
        </a:p>
      </dgm:t>
    </dgm:pt>
    <dgm:pt modelId="{F0A54207-F900-42F2-A6FE-19D0E068728D}" type="pres">
      <dgm:prSet presAssocID="{99333BA2-8260-49F3-AD41-743C380F4242}" presName="accentRepeatNode" presStyleLbl="solidFgAcc1" presStyleIdx="3" presStyleCnt="6"/>
      <dgm:spPr>
        <a:xfrm>
          <a:off x="547976" y="1990906"/>
          <a:ext cx="510628" cy="51062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-2400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13A739A-4216-400D-B355-95A9DB060A38}" type="pres">
      <dgm:prSet presAssocID="{0811341C-73B2-42C1-8D65-928CA289C8A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AE0B8-AB0E-4027-B13A-F91E68D7E8A3}" type="pres">
      <dgm:prSet presAssocID="{0811341C-73B2-42C1-8D65-928CA289C8A7}" presName="accent_5" presStyleCnt="0"/>
      <dgm:spPr/>
      <dgm:t>
        <a:bodyPr/>
        <a:lstStyle/>
        <a:p>
          <a:endParaRPr lang="en-US"/>
        </a:p>
      </dgm:t>
    </dgm:pt>
    <dgm:pt modelId="{9995205E-6137-474D-9B4F-0F3AC5E0D4D2}" type="pres">
      <dgm:prSet presAssocID="{0811341C-73B2-42C1-8D65-928CA289C8A7}" presName="accentRepeatNode" presStyleLbl="solidFgAcc1" presStyleIdx="4" presStyleCnt="6"/>
      <dgm:spPr>
        <a:xfrm>
          <a:off x="394322" y="2603582"/>
          <a:ext cx="510628" cy="51062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-3200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779F93B-68D6-4893-A717-266551BC9E16}" type="pres">
      <dgm:prSet presAssocID="{4C3345D4-52E4-4A49-BA33-5C35C645EDA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E618A-FDAE-4F36-A6EB-1E4EBD4407F9}" type="pres">
      <dgm:prSet presAssocID="{4C3345D4-52E4-4A49-BA33-5C35C645EDAD}" presName="accent_6" presStyleCnt="0"/>
      <dgm:spPr/>
      <dgm:t>
        <a:bodyPr/>
        <a:lstStyle/>
        <a:p>
          <a:endParaRPr lang="en-US"/>
        </a:p>
      </dgm:t>
    </dgm:pt>
    <dgm:pt modelId="{3A46464B-F990-45F4-9EF5-66816418E561}" type="pres">
      <dgm:prSet presAssocID="{4C3345D4-52E4-4A49-BA33-5C35C645EDAD}" presName="accentRepeatNode" presStyleLbl="solidFgAcc1" presStyleIdx="5" presStyleCnt="6"/>
      <dgm:spPr>
        <a:xfrm>
          <a:off x="58301" y="3216258"/>
          <a:ext cx="510628" cy="51062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D231811A-10CE-4872-9422-EFE6130D13EB}" srcId="{83BE5529-EC39-441B-AF92-9EF7A87B8709}" destId="{4C3345D4-52E4-4A49-BA33-5C35C645EDAD}" srcOrd="5" destOrd="0" parTransId="{AD55D3D5-37C7-4C09-92D4-BB8FB0C9FEA0}" sibTransId="{6ED74B35-11FD-4ED2-B2EF-A0889DF2C5BC}"/>
    <dgm:cxn modelId="{F51BB4E2-BEF7-4D0A-9FC9-2ABAD09B9BAD}" srcId="{83BE5529-EC39-441B-AF92-9EF7A87B8709}" destId="{0811341C-73B2-42C1-8D65-928CA289C8A7}" srcOrd="4" destOrd="0" parTransId="{F225EF52-194D-486B-9A4A-5C612AC180BC}" sibTransId="{31D9E824-0100-4829-9030-A5AA5A23690F}"/>
    <dgm:cxn modelId="{0110699B-0834-4B45-895A-5A4F11348A23}" type="presOf" srcId="{99333BA2-8260-49F3-AD41-743C380F4242}" destId="{2428C356-119B-45CD-A304-C3DD9CFE6092}" srcOrd="0" destOrd="0" presId="urn:microsoft.com/office/officeart/2008/layout/VerticalCurvedList"/>
    <dgm:cxn modelId="{61E6EC94-F5D2-41EF-8058-3734F8F8AD8E}" type="presOf" srcId="{83BE5529-EC39-441B-AF92-9EF7A87B8709}" destId="{AD306A4C-A182-4990-A9A6-C362F7F155EC}" srcOrd="0" destOrd="0" presId="urn:microsoft.com/office/officeart/2008/layout/VerticalCurvedList"/>
    <dgm:cxn modelId="{B88C6242-4EE7-4BC6-BD36-351FD32216DA}" type="presOf" srcId="{0811341C-73B2-42C1-8D65-928CA289C8A7}" destId="{E13A739A-4216-400D-B355-95A9DB060A38}" srcOrd="0" destOrd="0" presId="urn:microsoft.com/office/officeart/2008/layout/VerticalCurvedList"/>
    <dgm:cxn modelId="{8CDF83E1-AEF0-4E4C-8821-BAB494C007B8}" srcId="{83BE5529-EC39-441B-AF92-9EF7A87B8709}" destId="{CEF2D9BE-63EA-46C3-AF21-D9EED9DE2DA5}" srcOrd="1" destOrd="0" parTransId="{7A2528CC-E9C4-4672-8B82-63DA43B76852}" sibTransId="{F2E3EA8C-7F51-45CD-AD0A-A40382EE6FE2}"/>
    <dgm:cxn modelId="{B7A547EA-4F9E-4F56-B20B-E8DA218287EE}" srcId="{83BE5529-EC39-441B-AF92-9EF7A87B8709}" destId="{4698AC0B-F832-431B-BB0E-0A2B36A8FDBB}" srcOrd="2" destOrd="0" parTransId="{1809CE66-5C58-48AB-B68C-B0D492616608}" sibTransId="{E1A6ED98-1112-4EDB-8669-453C82581D62}"/>
    <dgm:cxn modelId="{271DF508-3F39-4E9D-B2D3-5BF3075B9944}" type="presOf" srcId="{23A1B1C9-2FEB-4BD8-BB71-6710806A4F32}" destId="{A7A29D3D-99A5-49DD-ACCA-BD0E21B217A2}" srcOrd="0" destOrd="0" presId="urn:microsoft.com/office/officeart/2008/layout/VerticalCurvedList"/>
    <dgm:cxn modelId="{095E6FA0-79FF-47B9-908B-BBBB61A9588F}" srcId="{83BE5529-EC39-441B-AF92-9EF7A87B8709}" destId="{99333BA2-8260-49F3-AD41-743C380F4242}" srcOrd="3" destOrd="0" parTransId="{CF310BAE-2C81-42CC-8A9E-C74FCA60AD74}" sibTransId="{4D2A3656-2435-4EE5-B510-BB8C925361D5}"/>
    <dgm:cxn modelId="{58286D6A-D2AA-4312-91B7-79D1BFF8731D}" type="presOf" srcId="{A19B72DD-841F-44C8-BC9B-0F0A3DD096CC}" destId="{74168C46-2EC4-48E8-98F3-953735879161}" srcOrd="0" destOrd="0" presId="urn:microsoft.com/office/officeart/2008/layout/VerticalCurvedList"/>
    <dgm:cxn modelId="{6566590C-AC49-4002-BD2A-26F76809A6AC}" type="presOf" srcId="{4698AC0B-F832-431B-BB0E-0A2B36A8FDBB}" destId="{33D074B8-1B4B-4561-A3AE-92AC6A5124E5}" srcOrd="0" destOrd="0" presId="urn:microsoft.com/office/officeart/2008/layout/VerticalCurvedList"/>
    <dgm:cxn modelId="{FCC9F413-02BA-49D3-BC84-C2C2D4205D0A}" srcId="{83BE5529-EC39-441B-AF92-9EF7A87B8709}" destId="{23A1B1C9-2FEB-4BD8-BB71-6710806A4F32}" srcOrd="0" destOrd="0" parTransId="{CFEAB6F4-2EED-4A68-AEFF-40DD7935475F}" sibTransId="{A19B72DD-841F-44C8-BC9B-0F0A3DD096CC}"/>
    <dgm:cxn modelId="{36FFFC30-EE85-405C-BF89-6F4FE12261EE}" type="presOf" srcId="{CEF2D9BE-63EA-46C3-AF21-D9EED9DE2DA5}" destId="{0753A99C-AAF8-4656-84FE-496FB0A1973B}" srcOrd="0" destOrd="0" presId="urn:microsoft.com/office/officeart/2008/layout/VerticalCurvedList"/>
    <dgm:cxn modelId="{B52658FA-3B99-43DF-8458-7285B444CA8D}" type="presOf" srcId="{4C3345D4-52E4-4A49-BA33-5C35C645EDAD}" destId="{A779F93B-68D6-4893-A717-266551BC9E16}" srcOrd="0" destOrd="0" presId="urn:microsoft.com/office/officeart/2008/layout/VerticalCurvedList"/>
    <dgm:cxn modelId="{F8BBF31C-35A9-461B-80BF-8DD166A51C7D}" type="presParOf" srcId="{AD306A4C-A182-4990-A9A6-C362F7F155EC}" destId="{D4832E7A-5BFE-4A7B-9C31-B7D1327F3B21}" srcOrd="0" destOrd="0" presId="urn:microsoft.com/office/officeart/2008/layout/VerticalCurvedList"/>
    <dgm:cxn modelId="{64549458-2868-4F7C-875F-C4B17D4CCC32}" type="presParOf" srcId="{D4832E7A-5BFE-4A7B-9C31-B7D1327F3B21}" destId="{E3DCB29C-B95D-4699-83F5-D16A9291FC8D}" srcOrd="0" destOrd="0" presId="urn:microsoft.com/office/officeart/2008/layout/VerticalCurvedList"/>
    <dgm:cxn modelId="{39D44928-6270-4CA2-8CA2-266468E7818B}" type="presParOf" srcId="{E3DCB29C-B95D-4699-83F5-D16A9291FC8D}" destId="{D25AD52E-9028-449A-B2B0-528FF761E80D}" srcOrd="0" destOrd="0" presId="urn:microsoft.com/office/officeart/2008/layout/VerticalCurvedList"/>
    <dgm:cxn modelId="{881AC7B3-8FBC-40A9-8444-D91EF54351AB}" type="presParOf" srcId="{E3DCB29C-B95D-4699-83F5-D16A9291FC8D}" destId="{74168C46-2EC4-48E8-98F3-953735879161}" srcOrd="1" destOrd="0" presId="urn:microsoft.com/office/officeart/2008/layout/VerticalCurvedList"/>
    <dgm:cxn modelId="{B111FDC0-749A-4AB0-BC28-C8BF4666F530}" type="presParOf" srcId="{E3DCB29C-B95D-4699-83F5-D16A9291FC8D}" destId="{A2E4B106-A3BE-4C48-A8A1-E94E73303CF4}" srcOrd="2" destOrd="0" presId="urn:microsoft.com/office/officeart/2008/layout/VerticalCurvedList"/>
    <dgm:cxn modelId="{CA8DCA07-3913-4326-A37E-3BB6C3208872}" type="presParOf" srcId="{E3DCB29C-B95D-4699-83F5-D16A9291FC8D}" destId="{F33DA07F-0A82-4601-A1E0-F9206B82E9DB}" srcOrd="3" destOrd="0" presId="urn:microsoft.com/office/officeart/2008/layout/VerticalCurvedList"/>
    <dgm:cxn modelId="{D03222DD-FF66-4739-8944-18E55CB9D593}" type="presParOf" srcId="{D4832E7A-5BFE-4A7B-9C31-B7D1327F3B21}" destId="{A7A29D3D-99A5-49DD-ACCA-BD0E21B217A2}" srcOrd="1" destOrd="0" presId="urn:microsoft.com/office/officeart/2008/layout/VerticalCurvedList"/>
    <dgm:cxn modelId="{E46C09EA-2C8B-4908-84F5-7BA3FBD95112}" type="presParOf" srcId="{D4832E7A-5BFE-4A7B-9C31-B7D1327F3B21}" destId="{0154C36E-1039-485A-822F-26631FAF251C}" srcOrd="2" destOrd="0" presId="urn:microsoft.com/office/officeart/2008/layout/VerticalCurvedList"/>
    <dgm:cxn modelId="{A5BB488A-05C4-4569-A6E5-87AA82D4F5F6}" type="presParOf" srcId="{0154C36E-1039-485A-822F-26631FAF251C}" destId="{2ED70A84-D8B1-45DE-9B13-7B84DB668B1D}" srcOrd="0" destOrd="0" presId="urn:microsoft.com/office/officeart/2008/layout/VerticalCurvedList"/>
    <dgm:cxn modelId="{3098B2C6-D23A-4339-8382-D460E607F687}" type="presParOf" srcId="{D4832E7A-5BFE-4A7B-9C31-B7D1327F3B21}" destId="{0753A99C-AAF8-4656-84FE-496FB0A1973B}" srcOrd="3" destOrd="0" presId="urn:microsoft.com/office/officeart/2008/layout/VerticalCurvedList"/>
    <dgm:cxn modelId="{8B47D091-E6D4-437D-B79B-6B77A12DA5B0}" type="presParOf" srcId="{D4832E7A-5BFE-4A7B-9C31-B7D1327F3B21}" destId="{BFD64222-FAB7-41DA-9250-9BBED32298C4}" srcOrd="4" destOrd="0" presId="urn:microsoft.com/office/officeart/2008/layout/VerticalCurvedList"/>
    <dgm:cxn modelId="{BEFEC236-4316-457A-B39D-88612729A0AE}" type="presParOf" srcId="{BFD64222-FAB7-41DA-9250-9BBED32298C4}" destId="{A8C05E78-05A7-4A0A-AF9C-A11F9995EC01}" srcOrd="0" destOrd="0" presId="urn:microsoft.com/office/officeart/2008/layout/VerticalCurvedList"/>
    <dgm:cxn modelId="{360CF28E-DD56-4E39-9731-A4E8C3C2275C}" type="presParOf" srcId="{D4832E7A-5BFE-4A7B-9C31-B7D1327F3B21}" destId="{33D074B8-1B4B-4561-A3AE-92AC6A5124E5}" srcOrd="5" destOrd="0" presId="urn:microsoft.com/office/officeart/2008/layout/VerticalCurvedList"/>
    <dgm:cxn modelId="{E844516C-A770-4D90-BDBE-B2477BD696E1}" type="presParOf" srcId="{D4832E7A-5BFE-4A7B-9C31-B7D1327F3B21}" destId="{8B8D4895-F4BA-4C58-9AC0-149B444CC395}" srcOrd="6" destOrd="0" presId="urn:microsoft.com/office/officeart/2008/layout/VerticalCurvedList"/>
    <dgm:cxn modelId="{D605CA44-BBEB-4361-A7FF-582EBAB43754}" type="presParOf" srcId="{8B8D4895-F4BA-4C58-9AC0-149B444CC395}" destId="{A14507DF-235C-4DB2-9A0B-E06693F173AD}" srcOrd="0" destOrd="0" presId="urn:microsoft.com/office/officeart/2008/layout/VerticalCurvedList"/>
    <dgm:cxn modelId="{F78A0327-861F-45ED-8AB5-AD27AE83EF90}" type="presParOf" srcId="{D4832E7A-5BFE-4A7B-9C31-B7D1327F3B21}" destId="{2428C356-119B-45CD-A304-C3DD9CFE6092}" srcOrd="7" destOrd="0" presId="urn:microsoft.com/office/officeart/2008/layout/VerticalCurvedList"/>
    <dgm:cxn modelId="{D85B11D8-CB7E-469E-AA80-466C56782B79}" type="presParOf" srcId="{D4832E7A-5BFE-4A7B-9C31-B7D1327F3B21}" destId="{1B34E171-1C16-4120-8612-64F1A7320967}" srcOrd="8" destOrd="0" presId="urn:microsoft.com/office/officeart/2008/layout/VerticalCurvedList"/>
    <dgm:cxn modelId="{26769305-4573-46A4-A114-22DE6BD6499B}" type="presParOf" srcId="{1B34E171-1C16-4120-8612-64F1A7320967}" destId="{F0A54207-F900-42F2-A6FE-19D0E068728D}" srcOrd="0" destOrd="0" presId="urn:microsoft.com/office/officeart/2008/layout/VerticalCurvedList"/>
    <dgm:cxn modelId="{3D145D68-B8FD-4337-BE0E-64D30609BE77}" type="presParOf" srcId="{D4832E7A-5BFE-4A7B-9C31-B7D1327F3B21}" destId="{E13A739A-4216-400D-B355-95A9DB060A38}" srcOrd="9" destOrd="0" presId="urn:microsoft.com/office/officeart/2008/layout/VerticalCurvedList"/>
    <dgm:cxn modelId="{40C4ED54-A597-4C59-8480-6ADE9D4F89D7}" type="presParOf" srcId="{D4832E7A-5BFE-4A7B-9C31-B7D1327F3B21}" destId="{E4EAE0B8-AB0E-4027-B13A-F91E68D7E8A3}" srcOrd="10" destOrd="0" presId="urn:microsoft.com/office/officeart/2008/layout/VerticalCurvedList"/>
    <dgm:cxn modelId="{BB213B71-2E21-409F-8B70-90085B51C5AD}" type="presParOf" srcId="{E4EAE0B8-AB0E-4027-B13A-F91E68D7E8A3}" destId="{9995205E-6137-474D-9B4F-0F3AC5E0D4D2}" srcOrd="0" destOrd="0" presId="urn:microsoft.com/office/officeart/2008/layout/VerticalCurvedList"/>
    <dgm:cxn modelId="{5143E5A6-2256-4D18-AA91-33EA30EBB5B4}" type="presParOf" srcId="{D4832E7A-5BFE-4A7B-9C31-B7D1327F3B21}" destId="{A779F93B-68D6-4893-A717-266551BC9E16}" srcOrd="11" destOrd="0" presId="urn:microsoft.com/office/officeart/2008/layout/VerticalCurvedList"/>
    <dgm:cxn modelId="{4A7CAF7A-47FD-464C-8BEF-DA89FD2EB132}" type="presParOf" srcId="{D4832E7A-5BFE-4A7B-9C31-B7D1327F3B21}" destId="{EC1E618A-FDAE-4F36-A6EB-1E4EBD4407F9}" srcOrd="12" destOrd="0" presId="urn:microsoft.com/office/officeart/2008/layout/VerticalCurvedList"/>
    <dgm:cxn modelId="{FD62B751-4731-42A7-9C9F-8F7BDA305CEC}" type="presParOf" srcId="{EC1E618A-FDAE-4F36-A6EB-1E4EBD4407F9}" destId="{3A46464B-F990-45F4-9EF5-66816418E5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4060A-4B89-4EB8-998B-C953CB944B7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34E5C7E-B49A-4D08-A728-3BE322D9E7E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0,024%</a:t>
          </a:r>
          <a:endParaRPr lang="tr-TR" b="1" dirty="0">
            <a:solidFill>
              <a:schemeClr val="tx1"/>
            </a:solidFill>
          </a:endParaRPr>
        </a:p>
      </dgm:t>
    </dgm:pt>
    <dgm:pt modelId="{D86343B0-4A85-4460-B307-7FE32E8042F2}" type="parTrans" cxnId="{2FBF66D4-0618-4BFD-B75F-CD83629C9CF1}">
      <dgm:prSet/>
      <dgm:spPr/>
      <dgm:t>
        <a:bodyPr/>
        <a:lstStyle/>
        <a:p>
          <a:endParaRPr lang="tr-TR"/>
        </a:p>
      </dgm:t>
    </dgm:pt>
    <dgm:pt modelId="{C694B06E-0122-4653-9FB2-EB2044087344}" type="sibTrans" cxnId="{2FBF66D4-0618-4BFD-B75F-CD83629C9CF1}">
      <dgm:prSet/>
      <dgm:spPr/>
      <dgm:t>
        <a:bodyPr/>
        <a:lstStyle/>
        <a:p>
          <a:endParaRPr lang="tr-TR"/>
        </a:p>
      </dgm:t>
    </dgm:pt>
    <dgm:pt modelId="{7199CC4E-798A-4F51-AD89-FA8A8809AD0F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64,9%</a:t>
          </a:r>
          <a:endParaRPr lang="tr-TR" b="1" dirty="0">
            <a:solidFill>
              <a:schemeClr val="tx1"/>
            </a:solidFill>
          </a:endParaRPr>
        </a:p>
      </dgm:t>
    </dgm:pt>
    <dgm:pt modelId="{8819CDCD-BDDA-4F50-8007-DF2CC95A5409}" type="parTrans" cxnId="{626605DA-E480-42EE-829F-3321CD369A98}">
      <dgm:prSet/>
      <dgm:spPr/>
      <dgm:t>
        <a:bodyPr/>
        <a:lstStyle/>
        <a:p>
          <a:endParaRPr lang="tr-TR"/>
        </a:p>
      </dgm:t>
    </dgm:pt>
    <dgm:pt modelId="{541CF9AD-C6EA-4E1D-AC87-3DFD0F79F1F2}" type="sibTrans" cxnId="{626605DA-E480-42EE-829F-3321CD369A98}">
      <dgm:prSet/>
      <dgm:spPr/>
      <dgm:t>
        <a:bodyPr/>
        <a:lstStyle/>
        <a:p>
          <a:endParaRPr lang="tr-TR"/>
        </a:p>
      </dgm:t>
    </dgm:pt>
    <dgm:pt modelId="{E59FFA10-0EEE-4804-A97B-9796B1A8DE6C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0,15%</a:t>
          </a:r>
          <a:endParaRPr lang="tr-TR" dirty="0"/>
        </a:p>
      </dgm:t>
    </dgm:pt>
    <dgm:pt modelId="{AD90AD70-DBAB-40A4-9C33-DD9F3BCCCFD9}" type="parTrans" cxnId="{1838C012-F579-4DE2-9393-AFDFA11EDE83}">
      <dgm:prSet/>
      <dgm:spPr/>
      <dgm:t>
        <a:bodyPr/>
        <a:lstStyle/>
        <a:p>
          <a:endParaRPr lang="tr-TR"/>
        </a:p>
      </dgm:t>
    </dgm:pt>
    <dgm:pt modelId="{20396043-EA44-4EA8-8B3F-B78D8F05D4F7}" type="sibTrans" cxnId="{1838C012-F579-4DE2-9393-AFDFA11EDE83}">
      <dgm:prSet/>
      <dgm:spPr/>
      <dgm:t>
        <a:bodyPr/>
        <a:lstStyle/>
        <a:p>
          <a:endParaRPr lang="tr-TR"/>
        </a:p>
      </dgm:t>
    </dgm:pt>
    <dgm:pt modelId="{335D3C59-2E4E-4718-A5AD-8C12A006D09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10,5%</a:t>
          </a:r>
          <a:endParaRPr lang="tr-TR" b="1" dirty="0">
            <a:solidFill>
              <a:schemeClr val="tx1"/>
            </a:solidFill>
          </a:endParaRPr>
        </a:p>
      </dgm:t>
    </dgm:pt>
    <dgm:pt modelId="{BC586A01-50E0-4ED8-9140-E9AE021D1C9B}" type="parTrans" cxnId="{588F036B-CEA2-4B20-99AB-1059DBCABA14}">
      <dgm:prSet/>
      <dgm:spPr/>
      <dgm:t>
        <a:bodyPr/>
        <a:lstStyle/>
        <a:p>
          <a:endParaRPr lang="tr-TR"/>
        </a:p>
      </dgm:t>
    </dgm:pt>
    <dgm:pt modelId="{7F25E108-D4D1-47C2-AF01-A3B7F70D6DAC}" type="sibTrans" cxnId="{588F036B-CEA2-4B20-99AB-1059DBCABA14}">
      <dgm:prSet/>
      <dgm:spPr/>
      <dgm:t>
        <a:bodyPr/>
        <a:lstStyle/>
        <a:p>
          <a:endParaRPr lang="tr-TR"/>
        </a:p>
      </dgm:t>
    </dgm:pt>
    <dgm:pt modelId="{DD8352A6-9D43-4E7B-ACA1-34BE09886E8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4,1%</a:t>
          </a:r>
          <a:endParaRPr lang="tr-TR" b="1" dirty="0">
            <a:solidFill>
              <a:schemeClr val="tx1"/>
            </a:solidFill>
          </a:endParaRPr>
        </a:p>
      </dgm:t>
    </dgm:pt>
    <dgm:pt modelId="{F6C31912-C623-43D9-9BF9-334CF00E1579}" type="parTrans" cxnId="{93882D79-AFE2-40D5-BAED-36E47B9C9E04}">
      <dgm:prSet/>
      <dgm:spPr/>
      <dgm:t>
        <a:bodyPr/>
        <a:lstStyle/>
        <a:p>
          <a:endParaRPr lang="tr-TR"/>
        </a:p>
      </dgm:t>
    </dgm:pt>
    <dgm:pt modelId="{413D3B14-E945-4726-A09E-096146F383E4}" type="sibTrans" cxnId="{93882D79-AFE2-40D5-BAED-36E47B9C9E04}">
      <dgm:prSet/>
      <dgm:spPr/>
      <dgm:t>
        <a:bodyPr/>
        <a:lstStyle/>
        <a:p>
          <a:endParaRPr lang="tr-TR"/>
        </a:p>
      </dgm:t>
    </dgm:pt>
    <dgm:pt modelId="{87E71D59-6416-448F-B35A-409C76E604D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5%</a:t>
          </a:r>
          <a:endParaRPr lang="tr-TR" b="1" dirty="0">
            <a:solidFill>
              <a:schemeClr val="tx1"/>
            </a:solidFill>
          </a:endParaRPr>
        </a:p>
      </dgm:t>
    </dgm:pt>
    <dgm:pt modelId="{6D1CB90A-3E39-44FF-812B-7A2DC5FADAE1}" type="parTrans" cxnId="{763D2BD8-4EBB-4ACE-A647-D5C3167D221C}">
      <dgm:prSet/>
      <dgm:spPr/>
      <dgm:t>
        <a:bodyPr/>
        <a:lstStyle/>
        <a:p>
          <a:endParaRPr lang="tr-TR"/>
        </a:p>
      </dgm:t>
    </dgm:pt>
    <dgm:pt modelId="{06CB0313-80DE-4238-A06D-08ACA5552586}" type="sibTrans" cxnId="{763D2BD8-4EBB-4ACE-A647-D5C3167D221C}">
      <dgm:prSet/>
      <dgm:spPr/>
      <dgm:t>
        <a:bodyPr/>
        <a:lstStyle/>
        <a:p>
          <a:endParaRPr lang="tr-TR"/>
        </a:p>
      </dgm:t>
    </dgm:pt>
    <dgm:pt modelId="{32C81679-3CA1-42D6-B1BF-5D6C15EB8389}" type="pres">
      <dgm:prSet presAssocID="{9AD4060A-4B89-4EB8-998B-C953CB944B71}" presName="Name0" presStyleCnt="0">
        <dgm:presLayoutVars>
          <dgm:dir/>
          <dgm:resizeHandles val="exact"/>
        </dgm:presLayoutVars>
      </dgm:prSet>
      <dgm:spPr/>
    </dgm:pt>
    <dgm:pt modelId="{183B9E13-EDBB-492A-826A-5203A512BC85}" type="pres">
      <dgm:prSet presAssocID="{9AD4060A-4B89-4EB8-998B-C953CB944B71}" presName="bkgdShp" presStyleLbl="alignAccFollowNode1" presStyleIdx="0" presStyleCnt="1" custLinFactNeighborY="-22197"/>
      <dgm:spPr>
        <a:solidFill>
          <a:schemeClr val="bg1">
            <a:alpha val="90000"/>
          </a:schemeClr>
        </a:solidFill>
      </dgm:spPr>
      <dgm:t>
        <a:bodyPr/>
        <a:lstStyle/>
        <a:p>
          <a:endParaRPr lang="tr-TR"/>
        </a:p>
      </dgm:t>
    </dgm:pt>
    <dgm:pt modelId="{3D68BBEF-3797-48A8-8E76-3EA0F34AC568}" type="pres">
      <dgm:prSet presAssocID="{9AD4060A-4B89-4EB8-998B-C953CB944B71}" presName="linComp" presStyleCnt="0"/>
      <dgm:spPr/>
    </dgm:pt>
    <dgm:pt modelId="{BD728916-3C35-4848-8391-1C2B4E4AB1A7}" type="pres">
      <dgm:prSet presAssocID="{87E71D59-6416-448F-B35A-409C76E604D6}" presName="compNode" presStyleCnt="0"/>
      <dgm:spPr/>
    </dgm:pt>
    <dgm:pt modelId="{E81878DB-78F1-429D-9225-FA092C44F19D}" type="pres">
      <dgm:prSet presAssocID="{87E71D59-6416-448F-B35A-409C76E604D6}" presName="node" presStyleLbl="node1" presStyleIdx="0" presStyleCnt="6" custScaleY="72719" custLinFactX="131484" custLinFactNeighborX="200000" custLinFactNeighborY="-125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5C8075-9746-4A9C-99D6-970C45F9CF35}" type="pres">
      <dgm:prSet presAssocID="{87E71D59-6416-448F-B35A-409C76E604D6}" presName="invisiNode" presStyleLbl="node1" presStyleIdx="0" presStyleCnt="6"/>
      <dgm:spPr/>
    </dgm:pt>
    <dgm:pt modelId="{FD09A085-4C06-4370-8278-73AF6AB5B3AE}" type="pres">
      <dgm:prSet presAssocID="{87E71D59-6416-448F-B35A-409C76E604D6}" presName="imagNode" presStyleLbl="fgImgPlace1" presStyleIdx="0" presStyleCnt="6" custLinFactX="126164" custLinFactNeighborX="200000" custLinFactNeighborY="-1049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D6C8C48-4323-41F7-A109-36BF73B38246}" type="pres">
      <dgm:prSet presAssocID="{06CB0313-80DE-4238-A06D-08ACA5552586}" presName="sibTrans" presStyleLbl="sibTrans2D1" presStyleIdx="0" presStyleCnt="0"/>
      <dgm:spPr/>
      <dgm:t>
        <a:bodyPr/>
        <a:lstStyle/>
        <a:p>
          <a:endParaRPr lang="tr-TR"/>
        </a:p>
      </dgm:t>
    </dgm:pt>
    <dgm:pt modelId="{FA637CE1-319D-464B-88BE-08B1817B9FAE}" type="pres">
      <dgm:prSet presAssocID="{634E5C7E-B49A-4D08-A728-3BE322D9E7E9}" presName="compNode" presStyleCnt="0"/>
      <dgm:spPr/>
    </dgm:pt>
    <dgm:pt modelId="{2C72EA4A-1184-44D3-8EA2-D477E01B346D}" type="pres">
      <dgm:prSet presAssocID="{634E5C7E-B49A-4D08-A728-3BE322D9E7E9}" presName="node" presStyleLbl="node1" presStyleIdx="1" presStyleCnt="6" custScaleY="80093" custLinFactX="5588" custLinFactNeighborX="100000" custLinFactNeighborY="-118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ADA6F8-14D5-45F9-8D9B-62C7686A3B65}" type="pres">
      <dgm:prSet presAssocID="{634E5C7E-B49A-4D08-A728-3BE322D9E7E9}" presName="invisiNode" presStyleLbl="node1" presStyleIdx="1" presStyleCnt="6"/>
      <dgm:spPr/>
    </dgm:pt>
    <dgm:pt modelId="{F2C327A2-E892-4FB3-A3E8-E42A75F00675}" type="pres">
      <dgm:prSet presAssocID="{634E5C7E-B49A-4D08-A728-3BE322D9E7E9}" presName="imagNode" presStyleLbl="fgImgPlace1" presStyleIdx="1" presStyleCnt="6" custScaleX="92421" custScaleY="109584" custLinFactNeighborX="-3042" custLinFactNeighborY="-86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BD5870CC-CDD6-44E2-AC88-A3455025BBEA}" type="pres">
      <dgm:prSet presAssocID="{C694B06E-0122-4653-9FB2-EB2044087344}" presName="sibTrans" presStyleLbl="sibTrans2D1" presStyleIdx="0" presStyleCnt="0"/>
      <dgm:spPr/>
      <dgm:t>
        <a:bodyPr/>
        <a:lstStyle/>
        <a:p>
          <a:endParaRPr lang="tr-TR"/>
        </a:p>
      </dgm:t>
    </dgm:pt>
    <dgm:pt modelId="{AA03C8B6-F72A-4327-93D5-0DFBD4C4E345}" type="pres">
      <dgm:prSet presAssocID="{335D3C59-2E4E-4718-A5AD-8C12A006D09F}" presName="compNode" presStyleCnt="0"/>
      <dgm:spPr/>
    </dgm:pt>
    <dgm:pt modelId="{9826075D-60A7-4414-B95F-D3D2674D8519}" type="pres">
      <dgm:prSet presAssocID="{335D3C59-2E4E-4718-A5AD-8C12A006D09F}" presName="node" presStyleLbl="node1" presStyleIdx="2" presStyleCnt="6" custScaleY="80093" custLinFactX="141822" custLinFactNeighborX="200000" custLinFactNeighborY="-126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A75657-0FA0-4543-8BA6-A1C15B9CE152}" type="pres">
      <dgm:prSet presAssocID="{335D3C59-2E4E-4718-A5AD-8C12A006D09F}" presName="invisiNode" presStyleLbl="node1" presStyleIdx="2" presStyleCnt="6"/>
      <dgm:spPr/>
    </dgm:pt>
    <dgm:pt modelId="{D738E20A-CE37-45DA-B506-D1B248904AF8}" type="pres">
      <dgm:prSet presAssocID="{335D3C59-2E4E-4718-A5AD-8C12A006D09F}" presName="imagNode" presStyleLbl="fgImgPlace1" presStyleIdx="2" presStyleCnt="6" custLinFactNeighborX="-1839" custLinFactNeighborY="-1348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5F14BA2-63F8-4FD3-8632-09DCEC116A51}" type="pres">
      <dgm:prSet presAssocID="{7F25E108-D4D1-47C2-AF01-A3B7F70D6DAC}" presName="sibTrans" presStyleLbl="sibTrans2D1" presStyleIdx="0" presStyleCnt="0"/>
      <dgm:spPr/>
      <dgm:t>
        <a:bodyPr/>
        <a:lstStyle/>
        <a:p>
          <a:endParaRPr lang="tr-TR"/>
        </a:p>
      </dgm:t>
    </dgm:pt>
    <dgm:pt modelId="{206B7FFA-0489-493E-A4D1-88852DF87009}" type="pres">
      <dgm:prSet presAssocID="{7199CC4E-798A-4F51-AD89-FA8A8809AD0F}" presName="compNode" presStyleCnt="0"/>
      <dgm:spPr/>
    </dgm:pt>
    <dgm:pt modelId="{93999682-5FAD-4953-97A6-ED8CBE3EA2D4}" type="pres">
      <dgm:prSet presAssocID="{7199CC4E-798A-4F51-AD89-FA8A8809AD0F}" presName="node" presStyleLbl="node1" presStyleIdx="3" presStyleCnt="6" custScaleY="76629" custLinFactX="-142642" custLinFactNeighborX="-200000" custLinFactNeighborY="-86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A4FF6F-7842-48A4-9C6A-5622BAADD7BA}" type="pres">
      <dgm:prSet presAssocID="{7199CC4E-798A-4F51-AD89-FA8A8809AD0F}" presName="invisiNode" presStyleLbl="node1" presStyleIdx="3" presStyleCnt="6"/>
      <dgm:spPr/>
    </dgm:pt>
    <dgm:pt modelId="{E8AEB361-FC56-4FFB-88BB-709D48F4721B}" type="pres">
      <dgm:prSet presAssocID="{7199CC4E-798A-4F51-AD89-FA8A8809AD0F}" presName="imagNode" presStyleLbl="fgImgPlace1" presStyleIdx="3" presStyleCnt="6" custLinFactX="-139209" custLinFactNeighborX="-200000" custLinFactNeighborY="-892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54227D1-F38E-48AA-8820-7E8D5EB5D5E5}" type="pres">
      <dgm:prSet presAssocID="{541CF9AD-C6EA-4E1D-AC87-3DFD0F79F1F2}" presName="sibTrans" presStyleLbl="sibTrans2D1" presStyleIdx="0" presStyleCnt="0"/>
      <dgm:spPr/>
      <dgm:t>
        <a:bodyPr/>
        <a:lstStyle/>
        <a:p>
          <a:endParaRPr lang="tr-TR"/>
        </a:p>
      </dgm:t>
    </dgm:pt>
    <dgm:pt modelId="{5A55FAA9-41E9-4FBF-8526-6B88254BE979}" type="pres">
      <dgm:prSet presAssocID="{DD8352A6-9D43-4E7B-ACA1-34BE09886E8C}" presName="compNode" presStyleCnt="0"/>
      <dgm:spPr/>
    </dgm:pt>
    <dgm:pt modelId="{BA4886E2-ED07-4128-84BA-879D4EFE2866}" type="pres">
      <dgm:prSet presAssocID="{DD8352A6-9D43-4E7B-ACA1-34BE09886E8C}" presName="node" presStyleLbl="node1" presStyleIdx="4" presStyleCnt="6" custScaleY="74798" custLinFactNeighborX="8441" custLinFactNeighborY="-125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C51CC4-8C2E-450E-B842-0856C3ABAC0E}" type="pres">
      <dgm:prSet presAssocID="{DD8352A6-9D43-4E7B-ACA1-34BE09886E8C}" presName="invisiNode" presStyleLbl="node1" presStyleIdx="4" presStyleCnt="6"/>
      <dgm:spPr/>
    </dgm:pt>
    <dgm:pt modelId="{25EF5D88-3455-405C-A193-806AA93FE136}" type="pres">
      <dgm:prSet presAssocID="{DD8352A6-9D43-4E7B-ACA1-34BE09886E8C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5439612-A51A-44D2-9305-83D4691759DE}" type="pres">
      <dgm:prSet presAssocID="{413D3B14-E945-4726-A09E-096146F383E4}" presName="sibTrans" presStyleLbl="sibTrans2D1" presStyleIdx="0" presStyleCnt="0"/>
      <dgm:spPr/>
      <dgm:t>
        <a:bodyPr/>
        <a:lstStyle/>
        <a:p>
          <a:endParaRPr lang="tr-TR"/>
        </a:p>
      </dgm:t>
    </dgm:pt>
    <dgm:pt modelId="{90673EFB-37F1-4B12-A43F-4FB37BD1FD41}" type="pres">
      <dgm:prSet presAssocID="{E59FFA10-0EEE-4804-A97B-9796B1A8DE6C}" presName="compNode" presStyleCnt="0"/>
      <dgm:spPr/>
    </dgm:pt>
    <dgm:pt modelId="{5835E92D-4B72-46AA-AA78-2785C8374590}" type="pres">
      <dgm:prSet presAssocID="{E59FFA10-0EEE-4804-A97B-9796B1A8DE6C}" presName="node" presStyleLbl="node1" presStyleIdx="5" presStyleCnt="6" custScaleY="72129" custLinFactX="-200000" custLinFactNeighborX="-249062" custLinFactNeighborY="-125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492CF3-4A65-451A-A0D0-E7DFB4CE1B2D}" type="pres">
      <dgm:prSet presAssocID="{E59FFA10-0EEE-4804-A97B-9796B1A8DE6C}" presName="invisiNode" presStyleLbl="node1" presStyleIdx="5" presStyleCnt="6"/>
      <dgm:spPr/>
    </dgm:pt>
    <dgm:pt modelId="{A7B37E69-2863-49FF-BD03-9D90E3F0ACD4}" type="pres">
      <dgm:prSet presAssocID="{E59FFA10-0EEE-4804-A97B-9796B1A8DE6C}" presName="imagNode" presStyleLbl="fgImgPlace1" presStyleIdx="5" presStyleCnt="6" custLinFactNeighborX="10369" custLinFactNeighborY="-319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763D2BD8-4EBB-4ACE-A647-D5C3167D221C}" srcId="{9AD4060A-4B89-4EB8-998B-C953CB944B71}" destId="{87E71D59-6416-448F-B35A-409C76E604D6}" srcOrd="0" destOrd="0" parTransId="{6D1CB90A-3E39-44FF-812B-7A2DC5FADAE1}" sibTransId="{06CB0313-80DE-4238-A06D-08ACA5552586}"/>
    <dgm:cxn modelId="{CA0391DD-91A6-4BC1-920A-E1AEBD88FD15}" type="presOf" srcId="{634E5C7E-B49A-4D08-A728-3BE322D9E7E9}" destId="{2C72EA4A-1184-44D3-8EA2-D477E01B346D}" srcOrd="0" destOrd="0" presId="urn:microsoft.com/office/officeart/2005/8/layout/pList2"/>
    <dgm:cxn modelId="{2FBF66D4-0618-4BFD-B75F-CD83629C9CF1}" srcId="{9AD4060A-4B89-4EB8-998B-C953CB944B71}" destId="{634E5C7E-B49A-4D08-A728-3BE322D9E7E9}" srcOrd="1" destOrd="0" parTransId="{D86343B0-4A85-4460-B307-7FE32E8042F2}" sibTransId="{C694B06E-0122-4653-9FB2-EB2044087344}"/>
    <dgm:cxn modelId="{588F036B-CEA2-4B20-99AB-1059DBCABA14}" srcId="{9AD4060A-4B89-4EB8-998B-C953CB944B71}" destId="{335D3C59-2E4E-4718-A5AD-8C12A006D09F}" srcOrd="2" destOrd="0" parTransId="{BC586A01-50E0-4ED8-9140-E9AE021D1C9B}" sibTransId="{7F25E108-D4D1-47C2-AF01-A3B7F70D6DAC}"/>
    <dgm:cxn modelId="{58F2D8AC-D56A-4437-8D2B-A5EB0F17DCD6}" type="presOf" srcId="{541CF9AD-C6EA-4E1D-AC87-3DFD0F79F1F2}" destId="{A54227D1-F38E-48AA-8820-7E8D5EB5D5E5}" srcOrd="0" destOrd="0" presId="urn:microsoft.com/office/officeart/2005/8/layout/pList2"/>
    <dgm:cxn modelId="{DA2F6599-6230-4E6A-9A26-9101A3B4939B}" type="presOf" srcId="{DD8352A6-9D43-4E7B-ACA1-34BE09886E8C}" destId="{BA4886E2-ED07-4128-84BA-879D4EFE2866}" srcOrd="0" destOrd="0" presId="urn:microsoft.com/office/officeart/2005/8/layout/pList2"/>
    <dgm:cxn modelId="{626605DA-E480-42EE-829F-3321CD369A98}" srcId="{9AD4060A-4B89-4EB8-998B-C953CB944B71}" destId="{7199CC4E-798A-4F51-AD89-FA8A8809AD0F}" srcOrd="3" destOrd="0" parTransId="{8819CDCD-BDDA-4F50-8007-DF2CC95A5409}" sibTransId="{541CF9AD-C6EA-4E1D-AC87-3DFD0F79F1F2}"/>
    <dgm:cxn modelId="{1838C012-F579-4DE2-9393-AFDFA11EDE83}" srcId="{9AD4060A-4B89-4EB8-998B-C953CB944B71}" destId="{E59FFA10-0EEE-4804-A97B-9796B1A8DE6C}" srcOrd="5" destOrd="0" parTransId="{AD90AD70-DBAB-40A4-9C33-DD9F3BCCCFD9}" sibTransId="{20396043-EA44-4EA8-8B3F-B78D8F05D4F7}"/>
    <dgm:cxn modelId="{0BA7790E-DB14-4643-9564-CD404EBB20D5}" type="presOf" srcId="{06CB0313-80DE-4238-A06D-08ACA5552586}" destId="{ED6C8C48-4323-41F7-A109-36BF73B38246}" srcOrd="0" destOrd="0" presId="urn:microsoft.com/office/officeart/2005/8/layout/pList2"/>
    <dgm:cxn modelId="{DEAC97F5-00DC-46BB-B52C-EA50C47E030E}" type="presOf" srcId="{87E71D59-6416-448F-B35A-409C76E604D6}" destId="{E81878DB-78F1-429D-9225-FA092C44F19D}" srcOrd="0" destOrd="0" presId="urn:microsoft.com/office/officeart/2005/8/layout/pList2"/>
    <dgm:cxn modelId="{5869FD8D-3963-4060-A522-351B05F4ED6D}" type="presOf" srcId="{7F25E108-D4D1-47C2-AF01-A3B7F70D6DAC}" destId="{45F14BA2-63F8-4FD3-8632-09DCEC116A51}" srcOrd="0" destOrd="0" presId="urn:microsoft.com/office/officeart/2005/8/layout/pList2"/>
    <dgm:cxn modelId="{C0D8B851-E426-4D4F-B2F7-D70810CA62E2}" type="presOf" srcId="{E59FFA10-0EEE-4804-A97B-9796B1A8DE6C}" destId="{5835E92D-4B72-46AA-AA78-2785C8374590}" srcOrd="0" destOrd="0" presId="urn:microsoft.com/office/officeart/2005/8/layout/pList2"/>
    <dgm:cxn modelId="{CF0F8ECB-AD5C-44AD-B2D8-24377213B691}" type="presOf" srcId="{7199CC4E-798A-4F51-AD89-FA8A8809AD0F}" destId="{93999682-5FAD-4953-97A6-ED8CBE3EA2D4}" srcOrd="0" destOrd="0" presId="urn:microsoft.com/office/officeart/2005/8/layout/pList2"/>
    <dgm:cxn modelId="{93882D79-AFE2-40D5-BAED-36E47B9C9E04}" srcId="{9AD4060A-4B89-4EB8-998B-C953CB944B71}" destId="{DD8352A6-9D43-4E7B-ACA1-34BE09886E8C}" srcOrd="4" destOrd="0" parTransId="{F6C31912-C623-43D9-9BF9-334CF00E1579}" sibTransId="{413D3B14-E945-4726-A09E-096146F383E4}"/>
    <dgm:cxn modelId="{FB304475-224C-400E-AC7D-17D2D792E193}" type="presOf" srcId="{9AD4060A-4B89-4EB8-998B-C953CB944B71}" destId="{32C81679-3CA1-42D6-B1BF-5D6C15EB8389}" srcOrd="0" destOrd="0" presId="urn:microsoft.com/office/officeart/2005/8/layout/pList2"/>
    <dgm:cxn modelId="{89A3A50E-D2E6-4560-BD37-97166E2B90C2}" type="presOf" srcId="{413D3B14-E945-4726-A09E-096146F383E4}" destId="{F5439612-A51A-44D2-9305-83D4691759DE}" srcOrd="0" destOrd="0" presId="urn:microsoft.com/office/officeart/2005/8/layout/pList2"/>
    <dgm:cxn modelId="{457D40FA-78B3-4158-89ED-14472E19EE3B}" type="presOf" srcId="{C694B06E-0122-4653-9FB2-EB2044087344}" destId="{BD5870CC-CDD6-44E2-AC88-A3455025BBEA}" srcOrd="0" destOrd="0" presId="urn:microsoft.com/office/officeart/2005/8/layout/pList2"/>
    <dgm:cxn modelId="{750FB85E-1F06-4B20-9B5D-891BC387AD7E}" type="presOf" srcId="{335D3C59-2E4E-4718-A5AD-8C12A006D09F}" destId="{9826075D-60A7-4414-B95F-D3D2674D8519}" srcOrd="0" destOrd="0" presId="urn:microsoft.com/office/officeart/2005/8/layout/pList2"/>
    <dgm:cxn modelId="{647AC3AB-38A4-4320-8153-650BBA4A1373}" type="presParOf" srcId="{32C81679-3CA1-42D6-B1BF-5D6C15EB8389}" destId="{183B9E13-EDBB-492A-826A-5203A512BC85}" srcOrd="0" destOrd="0" presId="urn:microsoft.com/office/officeart/2005/8/layout/pList2"/>
    <dgm:cxn modelId="{10DBC801-C18E-4F1F-AA5C-1AB8BEB87169}" type="presParOf" srcId="{32C81679-3CA1-42D6-B1BF-5D6C15EB8389}" destId="{3D68BBEF-3797-48A8-8E76-3EA0F34AC568}" srcOrd="1" destOrd="0" presId="urn:microsoft.com/office/officeart/2005/8/layout/pList2"/>
    <dgm:cxn modelId="{DA5CCF8F-6EAE-40B4-8A8B-7E43948B94AD}" type="presParOf" srcId="{3D68BBEF-3797-48A8-8E76-3EA0F34AC568}" destId="{BD728916-3C35-4848-8391-1C2B4E4AB1A7}" srcOrd="0" destOrd="0" presId="urn:microsoft.com/office/officeart/2005/8/layout/pList2"/>
    <dgm:cxn modelId="{DD0DB3D3-D753-4800-8859-0116EF56BDE2}" type="presParOf" srcId="{BD728916-3C35-4848-8391-1C2B4E4AB1A7}" destId="{E81878DB-78F1-429D-9225-FA092C44F19D}" srcOrd="0" destOrd="0" presId="urn:microsoft.com/office/officeart/2005/8/layout/pList2"/>
    <dgm:cxn modelId="{448F83D5-A51B-4F1E-8F7D-0F699A54FEA2}" type="presParOf" srcId="{BD728916-3C35-4848-8391-1C2B4E4AB1A7}" destId="{4A5C8075-9746-4A9C-99D6-970C45F9CF35}" srcOrd="1" destOrd="0" presId="urn:microsoft.com/office/officeart/2005/8/layout/pList2"/>
    <dgm:cxn modelId="{C2B2C529-9F85-40A7-BC45-E04E094DCA38}" type="presParOf" srcId="{BD728916-3C35-4848-8391-1C2B4E4AB1A7}" destId="{FD09A085-4C06-4370-8278-73AF6AB5B3AE}" srcOrd="2" destOrd="0" presId="urn:microsoft.com/office/officeart/2005/8/layout/pList2"/>
    <dgm:cxn modelId="{12C3A7A1-1E07-45CA-B708-9D42287AC04C}" type="presParOf" srcId="{3D68BBEF-3797-48A8-8E76-3EA0F34AC568}" destId="{ED6C8C48-4323-41F7-A109-36BF73B38246}" srcOrd="1" destOrd="0" presId="urn:microsoft.com/office/officeart/2005/8/layout/pList2"/>
    <dgm:cxn modelId="{3CA3B734-2DBE-49E6-81B6-C36CB802496A}" type="presParOf" srcId="{3D68BBEF-3797-48A8-8E76-3EA0F34AC568}" destId="{FA637CE1-319D-464B-88BE-08B1817B9FAE}" srcOrd="2" destOrd="0" presId="urn:microsoft.com/office/officeart/2005/8/layout/pList2"/>
    <dgm:cxn modelId="{71CD0575-0FAE-4371-A6CC-788A66F2B8FF}" type="presParOf" srcId="{FA637CE1-319D-464B-88BE-08B1817B9FAE}" destId="{2C72EA4A-1184-44D3-8EA2-D477E01B346D}" srcOrd="0" destOrd="0" presId="urn:microsoft.com/office/officeart/2005/8/layout/pList2"/>
    <dgm:cxn modelId="{381B91B9-3DD1-4853-B0F6-D8FE4AD2623C}" type="presParOf" srcId="{FA637CE1-319D-464B-88BE-08B1817B9FAE}" destId="{EBADA6F8-14D5-45F9-8D9B-62C7686A3B65}" srcOrd="1" destOrd="0" presId="urn:microsoft.com/office/officeart/2005/8/layout/pList2"/>
    <dgm:cxn modelId="{2180894F-C486-4B61-8AC2-754328047294}" type="presParOf" srcId="{FA637CE1-319D-464B-88BE-08B1817B9FAE}" destId="{F2C327A2-E892-4FB3-A3E8-E42A75F00675}" srcOrd="2" destOrd="0" presId="urn:microsoft.com/office/officeart/2005/8/layout/pList2"/>
    <dgm:cxn modelId="{3F0C019B-27EB-4347-8083-3036FAE777E7}" type="presParOf" srcId="{3D68BBEF-3797-48A8-8E76-3EA0F34AC568}" destId="{BD5870CC-CDD6-44E2-AC88-A3455025BBEA}" srcOrd="3" destOrd="0" presId="urn:microsoft.com/office/officeart/2005/8/layout/pList2"/>
    <dgm:cxn modelId="{A8E9B7E1-86DE-4D4C-AD71-13F41D175D04}" type="presParOf" srcId="{3D68BBEF-3797-48A8-8E76-3EA0F34AC568}" destId="{AA03C8B6-F72A-4327-93D5-0DFBD4C4E345}" srcOrd="4" destOrd="0" presId="urn:microsoft.com/office/officeart/2005/8/layout/pList2"/>
    <dgm:cxn modelId="{E895BEFF-F67B-4F95-8F81-2A3B7D00A391}" type="presParOf" srcId="{AA03C8B6-F72A-4327-93D5-0DFBD4C4E345}" destId="{9826075D-60A7-4414-B95F-D3D2674D8519}" srcOrd="0" destOrd="0" presId="urn:microsoft.com/office/officeart/2005/8/layout/pList2"/>
    <dgm:cxn modelId="{EFB0562D-9A29-4149-BB93-3A2703355572}" type="presParOf" srcId="{AA03C8B6-F72A-4327-93D5-0DFBD4C4E345}" destId="{58A75657-0FA0-4543-8BA6-A1C15B9CE152}" srcOrd="1" destOrd="0" presId="urn:microsoft.com/office/officeart/2005/8/layout/pList2"/>
    <dgm:cxn modelId="{26BB0D28-9323-4793-8EBD-66E68A9FF249}" type="presParOf" srcId="{AA03C8B6-F72A-4327-93D5-0DFBD4C4E345}" destId="{D738E20A-CE37-45DA-B506-D1B248904AF8}" srcOrd="2" destOrd="0" presId="urn:microsoft.com/office/officeart/2005/8/layout/pList2"/>
    <dgm:cxn modelId="{B4E080E1-55F5-4182-BF25-FD0A361AD233}" type="presParOf" srcId="{3D68BBEF-3797-48A8-8E76-3EA0F34AC568}" destId="{45F14BA2-63F8-4FD3-8632-09DCEC116A51}" srcOrd="5" destOrd="0" presId="urn:microsoft.com/office/officeart/2005/8/layout/pList2"/>
    <dgm:cxn modelId="{645B9000-38C5-4686-89E4-6ACDDBD7303D}" type="presParOf" srcId="{3D68BBEF-3797-48A8-8E76-3EA0F34AC568}" destId="{206B7FFA-0489-493E-A4D1-88852DF87009}" srcOrd="6" destOrd="0" presId="urn:microsoft.com/office/officeart/2005/8/layout/pList2"/>
    <dgm:cxn modelId="{80AA1593-3A98-41C7-90E0-32A098E6F5A6}" type="presParOf" srcId="{206B7FFA-0489-493E-A4D1-88852DF87009}" destId="{93999682-5FAD-4953-97A6-ED8CBE3EA2D4}" srcOrd="0" destOrd="0" presId="urn:microsoft.com/office/officeart/2005/8/layout/pList2"/>
    <dgm:cxn modelId="{6D8AE478-4253-4762-A4A8-6E684CA11374}" type="presParOf" srcId="{206B7FFA-0489-493E-A4D1-88852DF87009}" destId="{85A4FF6F-7842-48A4-9C6A-5622BAADD7BA}" srcOrd="1" destOrd="0" presId="urn:microsoft.com/office/officeart/2005/8/layout/pList2"/>
    <dgm:cxn modelId="{EDF516E0-F9B1-4CF6-ADBD-3341D53FAE4E}" type="presParOf" srcId="{206B7FFA-0489-493E-A4D1-88852DF87009}" destId="{E8AEB361-FC56-4FFB-88BB-709D48F4721B}" srcOrd="2" destOrd="0" presId="urn:microsoft.com/office/officeart/2005/8/layout/pList2"/>
    <dgm:cxn modelId="{10889290-5144-4AA3-BF2C-35854856658A}" type="presParOf" srcId="{3D68BBEF-3797-48A8-8E76-3EA0F34AC568}" destId="{A54227D1-F38E-48AA-8820-7E8D5EB5D5E5}" srcOrd="7" destOrd="0" presId="urn:microsoft.com/office/officeart/2005/8/layout/pList2"/>
    <dgm:cxn modelId="{E722A642-CD65-46FD-AF91-B72A4D1DDEE1}" type="presParOf" srcId="{3D68BBEF-3797-48A8-8E76-3EA0F34AC568}" destId="{5A55FAA9-41E9-4FBF-8526-6B88254BE979}" srcOrd="8" destOrd="0" presId="urn:microsoft.com/office/officeart/2005/8/layout/pList2"/>
    <dgm:cxn modelId="{0FA532D9-8C4D-43A8-958E-B3B054801F07}" type="presParOf" srcId="{5A55FAA9-41E9-4FBF-8526-6B88254BE979}" destId="{BA4886E2-ED07-4128-84BA-879D4EFE2866}" srcOrd="0" destOrd="0" presId="urn:microsoft.com/office/officeart/2005/8/layout/pList2"/>
    <dgm:cxn modelId="{CD94718E-D7BE-426C-9821-D6486E0487C5}" type="presParOf" srcId="{5A55FAA9-41E9-4FBF-8526-6B88254BE979}" destId="{FCC51CC4-8C2E-450E-B842-0856C3ABAC0E}" srcOrd="1" destOrd="0" presId="urn:microsoft.com/office/officeart/2005/8/layout/pList2"/>
    <dgm:cxn modelId="{65977186-DE07-4E47-8E78-99FE31F661D5}" type="presParOf" srcId="{5A55FAA9-41E9-4FBF-8526-6B88254BE979}" destId="{25EF5D88-3455-405C-A193-806AA93FE136}" srcOrd="2" destOrd="0" presId="urn:microsoft.com/office/officeart/2005/8/layout/pList2"/>
    <dgm:cxn modelId="{0523508B-FA7E-41CF-81CC-D7165045A6BF}" type="presParOf" srcId="{3D68BBEF-3797-48A8-8E76-3EA0F34AC568}" destId="{F5439612-A51A-44D2-9305-83D4691759DE}" srcOrd="9" destOrd="0" presId="urn:microsoft.com/office/officeart/2005/8/layout/pList2"/>
    <dgm:cxn modelId="{95E03871-CA0F-4EBF-953A-5F42F9F072F3}" type="presParOf" srcId="{3D68BBEF-3797-48A8-8E76-3EA0F34AC568}" destId="{90673EFB-37F1-4B12-A43F-4FB37BD1FD41}" srcOrd="10" destOrd="0" presId="urn:microsoft.com/office/officeart/2005/8/layout/pList2"/>
    <dgm:cxn modelId="{0CFFAE15-B658-490F-A676-666688F11BE4}" type="presParOf" srcId="{90673EFB-37F1-4B12-A43F-4FB37BD1FD41}" destId="{5835E92D-4B72-46AA-AA78-2785C8374590}" srcOrd="0" destOrd="0" presId="urn:microsoft.com/office/officeart/2005/8/layout/pList2"/>
    <dgm:cxn modelId="{6A00A82C-11D4-4338-AB52-5607CB7E654B}" type="presParOf" srcId="{90673EFB-37F1-4B12-A43F-4FB37BD1FD41}" destId="{66492CF3-4A65-451A-A0D0-E7DFB4CE1B2D}" srcOrd="1" destOrd="0" presId="urn:microsoft.com/office/officeart/2005/8/layout/pList2"/>
    <dgm:cxn modelId="{EFCCE29F-9BD7-4B7E-9D64-FCDECD041579}" type="presParOf" srcId="{90673EFB-37F1-4B12-A43F-4FB37BD1FD41}" destId="{A7B37E69-2863-49FF-BD03-9D90E3F0ACD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7837B-B2B5-4FFF-AF65-8BAE689AEE8D}" type="doc">
      <dgm:prSet loTypeId="urn:microsoft.com/office/officeart/2005/8/layout/arrow1" loCatId="relationship" qsTypeId="urn:microsoft.com/office/officeart/2005/8/quickstyle/simple1" qsCatId="simple" csTypeId="urn:microsoft.com/office/officeart/2005/8/colors/accent4_2" csCatId="accent4" phldr="1"/>
      <dgm:spPr/>
    </dgm:pt>
    <dgm:pt modelId="{BA0A2C5C-DB71-4FF9-A059-541246404A3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dirty="0" smtClean="0"/>
            <a:t>SSS</a:t>
          </a:r>
          <a:endParaRPr lang="en-US" dirty="0"/>
        </a:p>
      </dgm:t>
    </dgm:pt>
    <dgm:pt modelId="{D5A9EDDE-EEC7-43E1-BF14-3F6E1DC10B2F}" type="parTrans" cxnId="{1530565B-CD7A-4A46-A9DF-794304CC8C5E}">
      <dgm:prSet/>
      <dgm:spPr/>
      <dgm:t>
        <a:bodyPr/>
        <a:lstStyle/>
        <a:p>
          <a:endParaRPr lang="en-US"/>
        </a:p>
      </dgm:t>
    </dgm:pt>
    <dgm:pt modelId="{B899CBA5-6B13-4709-8B76-0E3C3DBBFEB6}" type="sibTrans" cxnId="{1530565B-CD7A-4A46-A9DF-794304CC8C5E}">
      <dgm:prSet/>
      <dgm:spPr/>
      <dgm:t>
        <a:bodyPr/>
        <a:lstStyle/>
        <a:p>
          <a:endParaRPr lang="en-US"/>
        </a:p>
      </dgm:t>
    </dgm:pt>
    <dgm:pt modelId="{36A043D6-6B2F-4861-84E5-2C1C90FBBEA1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dirty="0" smtClean="0"/>
            <a:t>CCP</a:t>
          </a:r>
          <a:endParaRPr lang="en-US" dirty="0"/>
        </a:p>
      </dgm:t>
    </dgm:pt>
    <dgm:pt modelId="{CEA5B49E-C4B3-4618-A2D1-C7789FD206CF}" type="parTrans" cxnId="{6F445671-1A25-4A06-9270-1BDEE0A87496}">
      <dgm:prSet/>
      <dgm:spPr/>
      <dgm:t>
        <a:bodyPr/>
        <a:lstStyle/>
        <a:p>
          <a:endParaRPr lang="en-US"/>
        </a:p>
      </dgm:t>
    </dgm:pt>
    <dgm:pt modelId="{E6B6BFE0-5058-4A77-94B7-99C607D0E2C1}" type="sibTrans" cxnId="{6F445671-1A25-4A06-9270-1BDEE0A87496}">
      <dgm:prSet/>
      <dgm:spPr/>
      <dgm:t>
        <a:bodyPr/>
        <a:lstStyle/>
        <a:p>
          <a:endParaRPr lang="en-US"/>
        </a:p>
      </dgm:t>
    </dgm:pt>
    <dgm:pt modelId="{810C9CEA-217A-4A2B-9228-884936F77B5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dirty="0" smtClean="0"/>
            <a:t>Bank</a:t>
          </a:r>
          <a:endParaRPr lang="en-US" dirty="0"/>
        </a:p>
      </dgm:t>
    </dgm:pt>
    <dgm:pt modelId="{F86DC492-A17A-4C9B-90EA-EFA618C7211D}" type="parTrans" cxnId="{AA194753-3549-48C8-B2E3-AF9AE0E31096}">
      <dgm:prSet/>
      <dgm:spPr/>
      <dgm:t>
        <a:bodyPr/>
        <a:lstStyle/>
        <a:p>
          <a:endParaRPr lang="en-US"/>
        </a:p>
      </dgm:t>
    </dgm:pt>
    <dgm:pt modelId="{9C5875A3-AEA3-4C26-B3E1-47BDB2FC8728}" type="sibTrans" cxnId="{AA194753-3549-48C8-B2E3-AF9AE0E31096}">
      <dgm:prSet/>
      <dgm:spPr/>
      <dgm:t>
        <a:bodyPr/>
        <a:lstStyle/>
        <a:p>
          <a:endParaRPr lang="en-US"/>
        </a:p>
      </dgm:t>
    </dgm:pt>
    <dgm:pt modelId="{31D75B06-0FDA-48D5-AF33-898A866429B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dirty="0" err="1" smtClean="0"/>
            <a:t>Custody</a:t>
          </a:r>
          <a:endParaRPr lang="en-US" dirty="0"/>
        </a:p>
      </dgm:t>
    </dgm:pt>
    <dgm:pt modelId="{F8E5B8F4-1D15-4743-B2AB-5F882D386A48}" type="parTrans" cxnId="{31577E6B-3255-46A5-A230-7F7844D7D79E}">
      <dgm:prSet/>
      <dgm:spPr/>
      <dgm:t>
        <a:bodyPr/>
        <a:lstStyle/>
        <a:p>
          <a:endParaRPr lang="en-US"/>
        </a:p>
      </dgm:t>
    </dgm:pt>
    <dgm:pt modelId="{C5EC69ED-2C4E-4106-9A54-4D9654E87A55}" type="sibTrans" cxnId="{31577E6B-3255-46A5-A230-7F7844D7D79E}">
      <dgm:prSet/>
      <dgm:spPr/>
      <dgm:t>
        <a:bodyPr/>
        <a:lstStyle/>
        <a:p>
          <a:endParaRPr lang="en-US"/>
        </a:p>
      </dgm:t>
    </dgm:pt>
    <dgm:pt modelId="{5EFD5EA7-728C-4813-8775-4758462179A9}" type="pres">
      <dgm:prSet presAssocID="{6357837B-B2B5-4FFF-AF65-8BAE689AEE8D}" presName="cycle" presStyleCnt="0">
        <dgm:presLayoutVars>
          <dgm:dir/>
          <dgm:resizeHandles val="exact"/>
        </dgm:presLayoutVars>
      </dgm:prSet>
      <dgm:spPr/>
    </dgm:pt>
    <dgm:pt modelId="{96C81BE3-A479-4F7E-ADF5-7B52DC402C13}" type="pres">
      <dgm:prSet presAssocID="{BA0A2C5C-DB71-4FF9-A059-541246404A3E}" presName="arrow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CD009-28A9-46B3-90EE-2696203D05B5}" type="pres">
      <dgm:prSet presAssocID="{36A043D6-6B2F-4861-84E5-2C1C90FBBEA1}" presName="arrow" presStyleLbl="node1" presStyleIdx="1" presStyleCnt="4" custRadScaleRad="178792" custRadScaleInc="1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77E55-8177-4A25-93CB-CC530B7FE01C}" type="pres">
      <dgm:prSet presAssocID="{31D75B06-0FDA-48D5-AF33-898A866429B5}" presName="arrow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808B8-6F8D-4EA8-A18B-94E1315A5629}" type="pres">
      <dgm:prSet presAssocID="{810C9CEA-217A-4A2B-9228-884936F77B55}" presName="arrow" presStyleLbl="node1" presStyleIdx="3" presStyleCnt="4" custRadScaleRad="189184" custRadScaleInc="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FBF298-BCB8-4388-838B-0BF51E077C74}" type="presOf" srcId="{31D75B06-0FDA-48D5-AF33-898A866429B5}" destId="{38077E55-8177-4A25-93CB-CC530B7FE01C}" srcOrd="0" destOrd="0" presId="urn:microsoft.com/office/officeart/2005/8/layout/arrow1"/>
    <dgm:cxn modelId="{1530565B-CD7A-4A46-A9DF-794304CC8C5E}" srcId="{6357837B-B2B5-4FFF-AF65-8BAE689AEE8D}" destId="{BA0A2C5C-DB71-4FF9-A059-541246404A3E}" srcOrd="0" destOrd="0" parTransId="{D5A9EDDE-EEC7-43E1-BF14-3F6E1DC10B2F}" sibTransId="{B899CBA5-6B13-4709-8B76-0E3C3DBBFEB6}"/>
    <dgm:cxn modelId="{6F445671-1A25-4A06-9270-1BDEE0A87496}" srcId="{6357837B-B2B5-4FFF-AF65-8BAE689AEE8D}" destId="{36A043D6-6B2F-4861-84E5-2C1C90FBBEA1}" srcOrd="1" destOrd="0" parTransId="{CEA5B49E-C4B3-4618-A2D1-C7789FD206CF}" sibTransId="{E6B6BFE0-5058-4A77-94B7-99C607D0E2C1}"/>
    <dgm:cxn modelId="{909E4101-7148-4753-872F-25CF413B0B17}" type="presOf" srcId="{BA0A2C5C-DB71-4FF9-A059-541246404A3E}" destId="{96C81BE3-A479-4F7E-ADF5-7B52DC402C13}" srcOrd="0" destOrd="0" presId="urn:microsoft.com/office/officeart/2005/8/layout/arrow1"/>
    <dgm:cxn modelId="{AA194753-3549-48C8-B2E3-AF9AE0E31096}" srcId="{6357837B-B2B5-4FFF-AF65-8BAE689AEE8D}" destId="{810C9CEA-217A-4A2B-9228-884936F77B55}" srcOrd="3" destOrd="0" parTransId="{F86DC492-A17A-4C9B-90EA-EFA618C7211D}" sibTransId="{9C5875A3-AEA3-4C26-B3E1-47BDB2FC8728}"/>
    <dgm:cxn modelId="{31577E6B-3255-46A5-A230-7F7844D7D79E}" srcId="{6357837B-B2B5-4FFF-AF65-8BAE689AEE8D}" destId="{31D75B06-0FDA-48D5-AF33-898A866429B5}" srcOrd="2" destOrd="0" parTransId="{F8E5B8F4-1D15-4743-B2AB-5F882D386A48}" sibTransId="{C5EC69ED-2C4E-4106-9A54-4D9654E87A55}"/>
    <dgm:cxn modelId="{4329412B-011B-4FDE-8A90-59C14C9C58B4}" type="presOf" srcId="{810C9CEA-217A-4A2B-9228-884936F77B55}" destId="{AE7808B8-6F8D-4EA8-A18B-94E1315A5629}" srcOrd="0" destOrd="0" presId="urn:microsoft.com/office/officeart/2005/8/layout/arrow1"/>
    <dgm:cxn modelId="{131E149A-EC3D-4ABA-957C-17BDE314314A}" type="presOf" srcId="{36A043D6-6B2F-4861-84E5-2C1C90FBBEA1}" destId="{B3BCD009-28A9-46B3-90EE-2696203D05B5}" srcOrd="0" destOrd="0" presId="urn:microsoft.com/office/officeart/2005/8/layout/arrow1"/>
    <dgm:cxn modelId="{637B114A-E964-4035-AD81-6093AD7D993A}" type="presOf" srcId="{6357837B-B2B5-4FFF-AF65-8BAE689AEE8D}" destId="{5EFD5EA7-728C-4813-8775-4758462179A9}" srcOrd="0" destOrd="0" presId="urn:microsoft.com/office/officeart/2005/8/layout/arrow1"/>
    <dgm:cxn modelId="{44585B7A-DFCA-4AE3-81C6-F8770DA6D916}" type="presParOf" srcId="{5EFD5EA7-728C-4813-8775-4758462179A9}" destId="{96C81BE3-A479-4F7E-ADF5-7B52DC402C13}" srcOrd="0" destOrd="0" presId="urn:microsoft.com/office/officeart/2005/8/layout/arrow1"/>
    <dgm:cxn modelId="{1CF3707B-F129-4285-A091-815C0464302B}" type="presParOf" srcId="{5EFD5EA7-728C-4813-8775-4758462179A9}" destId="{B3BCD009-28A9-46B3-90EE-2696203D05B5}" srcOrd="1" destOrd="0" presId="urn:microsoft.com/office/officeart/2005/8/layout/arrow1"/>
    <dgm:cxn modelId="{26DCBCE6-1534-47CB-8F1C-607596314ACC}" type="presParOf" srcId="{5EFD5EA7-728C-4813-8775-4758462179A9}" destId="{38077E55-8177-4A25-93CB-CC530B7FE01C}" srcOrd="2" destOrd="0" presId="urn:microsoft.com/office/officeart/2005/8/layout/arrow1"/>
    <dgm:cxn modelId="{B25730FE-9466-40F8-81E2-E21A550BE308}" type="presParOf" srcId="{5EFD5EA7-728C-4813-8775-4758462179A9}" destId="{AE7808B8-6F8D-4EA8-A18B-94E1315A5629}" srcOrd="3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DFC604-CD68-4D68-9B18-B0A79624B97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4FD5F-166E-43AE-829F-77B17A51706B}">
      <dgm:prSet phldrT="[Text]" custT="1"/>
      <dgm:spPr>
        <a:xfrm rot="5400000">
          <a:off x="3550067" y="109912"/>
          <a:ext cx="1687914" cy="14684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r>
            <a:rPr lang="tr-TR" sz="16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Book Entry Settlement</a:t>
          </a:r>
          <a:endParaRPr lang="en-US" sz="16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A376BC9-8575-4BB6-B546-5721C5BB9AB9}" type="parTrans" cxnId="{CC79C2E2-334E-49A0-8A7F-22BF8C6BEF8D}">
      <dgm:prSet/>
      <dgm:spPr/>
      <dgm:t>
        <a:bodyPr/>
        <a:lstStyle/>
        <a:p>
          <a:endParaRPr lang="en-US"/>
        </a:p>
      </dgm:t>
    </dgm:pt>
    <dgm:pt modelId="{0FB846AE-CE2C-4D23-880B-8662B6BA15D3}" type="sibTrans" cxnId="{CC79C2E2-334E-49A0-8A7F-22BF8C6BEF8D}">
      <dgm:prSet custT="1"/>
      <dgm:spPr>
        <a:xfrm rot="5400000">
          <a:off x="1964102" y="109912"/>
          <a:ext cx="1687914" cy="14684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r>
            <a:rPr lang="tr-TR" sz="16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Centralized Clearing and Settlement</a:t>
          </a:r>
          <a:endParaRPr lang="en-US" sz="16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6D67728-1ACD-4BF6-B469-AF005A933C3B}">
      <dgm:prSet phldrT="[Text]" custT="1"/>
      <dgm:spPr>
        <a:xfrm>
          <a:off x="5176482" y="135899"/>
          <a:ext cx="2381314" cy="101274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tr-TR" sz="1800" b="1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T+0</a:t>
          </a:r>
          <a:r>
            <a:rPr lang="tr-TR" sz="18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Settlement for Debt Instruments</a:t>
          </a:r>
          <a:endParaRPr lang="en-US" sz="1800" dirty="0">
            <a:solidFill>
              <a:srgbClr val="1F497D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5AAE7B1-8A68-48CD-AA47-E0BD7DCA4B7B}" type="parTrans" cxnId="{A2A3382E-1302-414B-9F21-DA8554A27467}">
      <dgm:prSet/>
      <dgm:spPr/>
      <dgm:t>
        <a:bodyPr/>
        <a:lstStyle/>
        <a:p>
          <a:endParaRPr lang="en-US"/>
        </a:p>
      </dgm:t>
    </dgm:pt>
    <dgm:pt modelId="{3299356E-C213-434E-B579-CD6E10C65B04}" type="sibTrans" cxnId="{A2A3382E-1302-414B-9F21-DA8554A27467}">
      <dgm:prSet/>
      <dgm:spPr/>
      <dgm:t>
        <a:bodyPr/>
        <a:lstStyle/>
        <a:p>
          <a:endParaRPr lang="en-US"/>
        </a:p>
      </dgm:t>
    </dgm:pt>
    <dgm:pt modelId="{56AB730D-E960-4370-ABA5-B9277F5A418D}">
      <dgm:prSet phldrT="[Text]" custT="1"/>
      <dgm:spPr>
        <a:xfrm rot="5400000">
          <a:off x="2804064" y="1507979"/>
          <a:ext cx="1687914" cy="15377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pPr algn="l"/>
          <a:r>
            <a:rPr lang="tr-TR" sz="15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Multilateral Netting</a:t>
          </a:r>
          <a:endParaRPr lang="en-US" sz="15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6813F8F-4E9B-43AF-A933-DF03EC81C411}" type="parTrans" cxnId="{ACB4BD40-56D6-46C4-8747-1E4825D36B1E}">
      <dgm:prSet/>
      <dgm:spPr/>
      <dgm:t>
        <a:bodyPr/>
        <a:lstStyle/>
        <a:p>
          <a:endParaRPr lang="en-US"/>
        </a:p>
      </dgm:t>
    </dgm:pt>
    <dgm:pt modelId="{08E5C9E3-1D88-4CB6-A09C-368B8D36A773}" type="sibTrans" cxnId="{ACB4BD40-56D6-46C4-8747-1E4825D36B1E}">
      <dgm:prSet custT="1"/>
      <dgm:spPr>
        <a:xfrm rot="5400000">
          <a:off x="4444465" y="1531727"/>
          <a:ext cx="1687914" cy="14684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r>
            <a:rPr lang="tr-TR" sz="16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Delivery versus Payment (Model 3 DvP)</a:t>
          </a:r>
          <a:endParaRPr lang="en-US" sz="16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B61948E-568E-4B61-8CCD-56A0DB0DB024}">
      <dgm:prSet phldrT="[Text]" custT="1"/>
      <dgm:spPr>
        <a:xfrm>
          <a:off x="482153" y="1759595"/>
          <a:ext cx="2439814" cy="101274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800" b="1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T+1 </a:t>
          </a:r>
          <a:r>
            <a:rPr lang="en-US" sz="1800" b="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for cash </a:t>
          </a:r>
          <a:r>
            <a:rPr lang="tr-TR" sz="1800" b="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derivatives </a:t>
          </a:r>
          <a:r>
            <a:rPr lang="en-US" sz="1800" b="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settlement</a:t>
          </a:r>
          <a:r>
            <a:rPr lang="en-US" sz="18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tr-TR" sz="1800" dirty="0" smtClean="0">
            <a:solidFill>
              <a:srgbClr val="1F497D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r>
            <a:rPr lang="en-US" sz="1800" b="1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T+3 </a:t>
          </a:r>
          <a:r>
            <a:rPr lang="en-US" sz="1800" b="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for physically settled stock </a:t>
          </a:r>
          <a:r>
            <a:rPr lang="en-US" sz="18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options</a:t>
          </a:r>
          <a:endParaRPr lang="en-US" sz="1800" dirty="0">
            <a:solidFill>
              <a:srgbClr val="1F497D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9F417BB-17A8-4C20-8AC1-5DAB3011781A}" type="parTrans" cxnId="{8D33D2BD-DE8A-4858-9549-41EF10AEE607}">
      <dgm:prSet/>
      <dgm:spPr/>
      <dgm:t>
        <a:bodyPr/>
        <a:lstStyle/>
        <a:p>
          <a:endParaRPr lang="en-US"/>
        </a:p>
      </dgm:t>
    </dgm:pt>
    <dgm:pt modelId="{38950E5F-42C7-4BC4-BA5D-4EE90CA013D7}" type="sibTrans" cxnId="{8D33D2BD-DE8A-4858-9549-41EF10AEE607}">
      <dgm:prSet/>
      <dgm:spPr/>
      <dgm:t>
        <a:bodyPr/>
        <a:lstStyle/>
        <a:p>
          <a:endParaRPr lang="en-US"/>
        </a:p>
      </dgm:t>
    </dgm:pt>
    <dgm:pt modelId="{87940866-FA92-4006-BE79-F1C9CC660416}">
      <dgm:prSet phldrT="[Text]" custT="1"/>
      <dgm:spPr>
        <a:xfrm rot="5400000">
          <a:off x="3674467" y="2975316"/>
          <a:ext cx="1687914" cy="14684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r>
            <a:rPr lang="tr-TR" sz="16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Same day funds</a:t>
          </a:r>
          <a:endParaRPr lang="en-US" sz="16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73AEEFA-3F18-448A-B4E1-DEC2C5030DB6}" type="parTrans" cxnId="{05AF0261-6328-4D66-96AD-05897BAFE73E}">
      <dgm:prSet/>
      <dgm:spPr/>
      <dgm:t>
        <a:bodyPr/>
        <a:lstStyle/>
        <a:p>
          <a:endParaRPr lang="en-US"/>
        </a:p>
      </dgm:t>
    </dgm:pt>
    <dgm:pt modelId="{CA714FA5-752B-40B4-8F99-F8B174392FC8}" type="sibTrans" cxnId="{05AF0261-6328-4D66-96AD-05897BAFE73E}">
      <dgm:prSet custT="1"/>
      <dgm:spPr>
        <a:xfrm rot="5400000">
          <a:off x="2088503" y="2975316"/>
          <a:ext cx="1687914" cy="14684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r>
            <a:rPr lang="tr-TR" sz="16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Rolling Settlement</a:t>
          </a:r>
          <a:endParaRPr lang="en-US" sz="16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3C5C905-46FC-4EDB-B35C-0A94259CC25A}">
      <dgm:prSet phldrT="[Text]" custT="1"/>
      <dgm:spPr>
        <a:xfrm>
          <a:off x="5297228" y="3203184"/>
          <a:ext cx="1883712" cy="101274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tr-TR" sz="1800" b="1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T+2</a:t>
          </a:r>
          <a:r>
            <a:rPr lang="tr-TR" sz="18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Settlement for Equities</a:t>
          </a:r>
          <a:endParaRPr lang="en-US" sz="1800" dirty="0">
            <a:solidFill>
              <a:srgbClr val="1F497D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C574C6A-7997-4753-954B-8A5773BE8A71}" type="parTrans" cxnId="{C121ED2C-1247-41E8-966C-93649C6000F4}">
      <dgm:prSet/>
      <dgm:spPr/>
      <dgm:t>
        <a:bodyPr/>
        <a:lstStyle/>
        <a:p>
          <a:endParaRPr lang="en-US"/>
        </a:p>
      </dgm:t>
    </dgm:pt>
    <dgm:pt modelId="{A4F15C25-6EBC-4728-AD54-43E3C0082440}" type="sibTrans" cxnId="{C121ED2C-1247-41E8-966C-93649C6000F4}">
      <dgm:prSet/>
      <dgm:spPr/>
      <dgm:t>
        <a:bodyPr/>
        <a:lstStyle/>
        <a:p>
          <a:endParaRPr lang="en-US"/>
        </a:p>
      </dgm:t>
    </dgm:pt>
    <dgm:pt modelId="{EC96CB76-FDB1-4D4D-B6D9-D6D2CAC4318D}" type="pres">
      <dgm:prSet presAssocID="{A4DFC604-CD68-4D68-9B18-B0A79624B97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74EBA84-C0FA-4202-94DD-59DF85BD16A0}" type="pres">
      <dgm:prSet presAssocID="{7FA4FD5F-166E-43AE-829F-77B17A51706B}" presName="composite" presStyleCnt="0"/>
      <dgm:spPr/>
    </dgm:pt>
    <dgm:pt modelId="{13142688-C96D-4991-B3C6-BB7DCCC2B0CC}" type="pres">
      <dgm:prSet presAssocID="{7FA4FD5F-166E-43AE-829F-77B17A51706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7958E-0577-4621-A638-99092939C4E6}" type="pres">
      <dgm:prSet presAssocID="{7FA4FD5F-166E-43AE-829F-77B17A51706B}" presName="Childtext1" presStyleLbl="revTx" presStyleIdx="0" presStyleCnt="3" custScaleX="126416" custLinFactNeighborX="13402" custLinFactNeighborY="-19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3A865-2716-4246-B579-E0C9F671880D}" type="pres">
      <dgm:prSet presAssocID="{7FA4FD5F-166E-43AE-829F-77B17A51706B}" presName="BalanceSpacing" presStyleCnt="0"/>
      <dgm:spPr/>
    </dgm:pt>
    <dgm:pt modelId="{865C5546-91CF-478C-A194-6BF2128A0E53}" type="pres">
      <dgm:prSet presAssocID="{7FA4FD5F-166E-43AE-829F-77B17A51706B}" presName="BalanceSpacing1" presStyleCnt="0"/>
      <dgm:spPr/>
    </dgm:pt>
    <dgm:pt modelId="{4CABD5D9-4532-470E-A355-773FB4A7C6D8}" type="pres">
      <dgm:prSet presAssocID="{0FB846AE-CE2C-4D23-880B-8662B6BA15D3}" presName="Accent1Text" presStyleLbl="node1" presStyleIdx="1" presStyleCnt="6"/>
      <dgm:spPr/>
      <dgm:t>
        <a:bodyPr/>
        <a:lstStyle/>
        <a:p>
          <a:endParaRPr lang="en-US"/>
        </a:p>
      </dgm:t>
    </dgm:pt>
    <dgm:pt modelId="{46314A4D-1D33-4AC1-9CDD-7FAE7142886C}" type="pres">
      <dgm:prSet presAssocID="{0FB846AE-CE2C-4D23-880B-8662B6BA15D3}" presName="spaceBetweenRectangles" presStyleCnt="0"/>
      <dgm:spPr/>
    </dgm:pt>
    <dgm:pt modelId="{1BCBDACF-8B7C-44D7-8D6F-9DE87FC65A9D}" type="pres">
      <dgm:prSet presAssocID="{56AB730D-E960-4370-ABA5-B9277F5A418D}" presName="composite" presStyleCnt="0"/>
      <dgm:spPr/>
    </dgm:pt>
    <dgm:pt modelId="{CE94AF02-5C6D-4D5C-9F0A-8D9D7A9EE035}" type="pres">
      <dgm:prSet presAssocID="{56AB730D-E960-4370-ABA5-B9277F5A418D}" presName="Parent1" presStyleLbl="node1" presStyleIdx="2" presStyleCnt="6" custScaleX="104717" custLinFactNeighborX="-15567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ACB5-6063-46D8-A0B5-51BD4DF38925}" type="pres">
      <dgm:prSet presAssocID="{56AB730D-E960-4370-ABA5-B9277F5A418D}" presName="Childtext1" presStyleLbl="revTx" presStyleIdx="1" presStyleCnt="3" custScaleX="133839" custLinFactNeighborX="-25677" custLinFactNeighborY="-10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73ADE-E49F-47C2-8FEA-E592F4670B57}" type="pres">
      <dgm:prSet presAssocID="{56AB730D-E960-4370-ABA5-B9277F5A418D}" presName="BalanceSpacing" presStyleCnt="0"/>
      <dgm:spPr/>
    </dgm:pt>
    <dgm:pt modelId="{633FA388-30B4-40C8-B616-649A3BEBE16B}" type="pres">
      <dgm:prSet presAssocID="{56AB730D-E960-4370-ABA5-B9277F5A418D}" presName="BalanceSpacing1" presStyleCnt="0"/>
      <dgm:spPr/>
    </dgm:pt>
    <dgm:pt modelId="{8D3071A1-CA8F-49EF-A26E-047FF11D97DE}" type="pres">
      <dgm:prSet presAssocID="{08E5C9E3-1D88-4CB6-A09C-368B8D36A773}" presName="Accent1Text" presStyleLbl="node1" presStyleIdx="3" presStyleCnt="6" custLinFactNeighborX="-11860" custLinFactNeighborY="-645"/>
      <dgm:spPr/>
      <dgm:t>
        <a:bodyPr/>
        <a:lstStyle/>
        <a:p>
          <a:endParaRPr lang="en-US"/>
        </a:p>
      </dgm:t>
    </dgm:pt>
    <dgm:pt modelId="{33011D0E-383A-4888-A5F5-31ACB2C9D959}" type="pres">
      <dgm:prSet presAssocID="{08E5C9E3-1D88-4CB6-A09C-368B8D36A773}" presName="spaceBetweenRectangles" presStyleCnt="0"/>
      <dgm:spPr/>
    </dgm:pt>
    <dgm:pt modelId="{6AE122C4-CD68-4956-B764-CB467B6950B8}" type="pres">
      <dgm:prSet presAssocID="{87940866-FA92-4006-BE79-F1C9CC660416}" presName="composite" presStyleCnt="0"/>
      <dgm:spPr/>
    </dgm:pt>
    <dgm:pt modelId="{15F4956B-7D04-46A3-AB68-33DCF4B389AD}" type="pres">
      <dgm:prSet presAssocID="{87940866-FA92-4006-BE79-F1C9CC66041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258B8-23F4-4453-A887-5633D74716B2}" type="pres">
      <dgm:prSet presAssocID="{87940866-FA92-4006-BE79-F1C9CC66041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0C857-277D-4E6C-9E3F-96528CC86FB5}" type="pres">
      <dgm:prSet presAssocID="{87940866-FA92-4006-BE79-F1C9CC660416}" presName="BalanceSpacing" presStyleCnt="0"/>
      <dgm:spPr/>
    </dgm:pt>
    <dgm:pt modelId="{F9BF9E86-6A10-4A7B-9B0B-F966CCB89F04}" type="pres">
      <dgm:prSet presAssocID="{87940866-FA92-4006-BE79-F1C9CC660416}" presName="BalanceSpacing1" presStyleCnt="0"/>
      <dgm:spPr/>
    </dgm:pt>
    <dgm:pt modelId="{3BC243D0-B25D-490F-9760-9CF74A0EF787}" type="pres">
      <dgm:prSet presAssocID="{CA714FA5-752B-40B4-8F99-F8B174392FC8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EBD5552-A960-4FE7-9B26-6ED229E54F9D}" type="presOf" srcId="{C6D67728-1ACD-4BF6-B469-AF005A933C3B}" destId="{03F7958E-0577-4621-A638-99092939C4E6}" srcOrd="0" destOrd="0" presId="urn:microsoft.com/office/officeart/2008/layout/AlternatingHexagons"/>
    <dgm:cxn modelId="{1B6B13D8-9E99-4A5D-BB58-B349D5255802}" type="presOf" srcId="{87940866-FA92-4006-BE79-F1C9CC660416}" destId="{15F4956B-7D04-46A3-AB68-33DCF4B389AD}" srcOrd="0" destOrd="0" presId="urn:microsoft.com/office/officeart/2008/layout/AlternatingHexagons"/>
    <dgm:cxn modelId="{759B88CC-9E41-4A11-9545-57D2029912B3}" type="presOf" srcId="{33C5C905-46FC-4EDB-B35C-0A94259CC25A}" destId="{70F258B8-23F4-4453-A887-5633D74716B2}" srcOrd="0" destOrd="0" presId="urn:microsoft.com/office/officeart/2008/layout/AlternatingHexagons"/>
    <dgm:cxn modelId="{8D33D2BD-DE8A-4858-9549-41EF10AEE607}" srcId="{56AB730D-E960-4370-ABA5-B9277F5A418D}" destId="{2B61948E-568E-4B61-8CCD-56A0DB0DB024}" srcOrd="0" destOrd="0" parTransId="{A9F417BB-17A8-4C20-8AC1-5DAB3011781A}" sibTransId="{38950E5F-42C7-4BC4-BA5D-4EE90CA013D7}"/>
    <dgm:cxn modelId="{C121ED2C-1247-41E8-966C-93649C6000F4}" srcId="{87940866-FA92-4006-BE79-F1C9CC660416}" destId="{33C5C905-46FC-4EDB-B35C-0A94259CC25A}" srcOrd="0" destOrd="0" parTransId="{AC574C6A-7997-4753-954B-8A5773BE8A71}" sibTransId="{A4F15C25-6EBC-4728-AD54-43E3C0082440}"/>
    <dgm:cxn modelId="{8CFA3262-0246-4349-A0BC-D837BB916D40}" type="presOf" srcId="{CA714FA5-752B-40B4-8F99-F8B174392FC8}" destId="{3BC243D0-B25D-490F-9760-9CF74A0EF787}" srcOrd="0" destOrd="0" presId="urn:microsoft.com/office/officeart/2008/layout/AlternatingHexagons"/>
    <dgm:cxn modelId="{D5DB1310-BC6B-431B-A9B2-22BE3321C542}" type="presOf" srcId="{0FB846AE-CE2C-4D23-880B-8662B6BA15D3}" destId="{4CABD5D9-4532-470E-A355-773FB4A7C6D8}" srcOrd="0" destOrd="0" presId="urn:microsoft.com/office/officeart/2008/layout/AlternatingHexagons"/>
    <dgm:cxn modelId="{1022812F-003D-4B85-BB09-0EC002EF68D0}" type="presOf" srcId="{08E5C9E3-1D88-4CB6-A09C-368B8D36A773}" destId="{8D3071A1-CA8F-49EF-A26E-047FF11D97DE}" srcOrd="0" destOrd="0" presId="urn:microsoft.com/office/officeart/2008/layout/AlternatingHexagons"/>
    <dgm:cxn modelId="{B2E76114-BEF1-4B4E-A5C5-142635839695}" type="presOf" srcId="{A4DFC604-CD68-4D68-9B18-B0A79624B97B}" destId="{EC96CB76-FDB1-4D4D-B6D9-D6D2CAC4318D}" srcOrd="0" destOrd="0" presId="urn:microsoft.com/office/officeart/2008/layout/AlternatingHexagons"/>
    <dgm:cxn modelId="{EC6F172F-42B0-4BCA-93F0-9E388470F525}" type="presOf" srcId="{56AB730D-E960-4370-ABA5-B9277F5A418D}" destId="{CE94AF02-5C6D-4D5C-9F0A-8D9D7A9EE035}" srcOrd="0" destOrd="0" presId="urn:microsoft.com/office/officeart/2008/layout/AlternatingHexagons"/>
    <dgm:cxn modelId="{ACB4BD40-56D6-46C4-8747-1E4825D36B1E}" srcId="{A4DFC604-CD68-4D68-9B18-B0A79624B97B}" destId="{56AB730D-E960-4370-ABA5-B9277F5A418D}" srcOrd="1" destOrd="0" parTransId="{66813F8F-4E9B-43AF-A933-DF03EC81C411}" sibTransId="{08E5C9E3-1D88-4CB6-A09C-368B8D36A773}"/>
    <dgm:cxn modelId="{A2A3382E-1302-414B-9F21-DA8554A27467}" srcId="{7FA4FD5F-166E-43AE-829F-77B17A51706B}" destId="{C6D67728-1ACD-4BF6-B469-AF005A933C3B}" srcOrd="0" destOrd="0" parTransId="{F5AAE7B1-8A68-48CD-AA47-E0BD7DCA4B7B}" sibTransId="{3299356E-C213-434E-B579-CD6E10C65B04}"/>
    <dgm:cxn modelId="{05AF0261-6328-4D66-96AD-05897BAFE73E}" srcId="{A4DFC604-CD68-4D68-9B18-B0A79624B97B}" destId="{87940866-FA92-4006-BE79-F1C9CC660416}" srcOrd="2" destOrd="0" parTransId="{D73AEEFA-3F18-448A-B4E1-DEC2C5030DB6}" sibTransId="{CA714FA5-752B-40B4-8F99-F8B174392FC8}"/>
    <dgm:cxn modelId="{CC79C2E2-334E-49A0-8A7F-22BF8C6BEF8D}" srcId="{A4DFC604-CD68-4D68-9B18-B0A79624B97B}" destId="{7FA4FD5F-166E-43AE-829F-77B17A51706B}" srcOrd="0" destOrd="0" parTransId="{DA376BC9-8575-4BB6-B546-5721C5BB9AB9}" sibTransId="{0FB846AE-CE2C-4D23-880B-8662B6BA15D3}"/>
    <dgm:cxn modelId="{8F5CD7F3-D952-47B2-9A73-661AD5644E38}" type="presOf" srcId="{2B61948E-568E-4B61-8CCD-56A0DB0DB024}" destId="{F9E9ACB5-6063-46D8-A0B5-51BD4DF38925}" srcOrd="0" destOrd="0" presId="urn:microsoft.com/office/officeart/2008/layout/AlternatingHexagons"/>
    <dgm:cxn modelId="{035B6D55-539D-4B2C-AE46-061928DD8B84}" type="presOf" srcId="{7FA4FD5F-166E-43AE-829F-77B17A51706B}" destId="{13142688-C96D-4991-B3C6-BB7DCCC2B0CC}" srcOrd="0" destOrd="0" presId="urn:microsoft.com/office/officeart/2008/layout/AlternatingHexagons"/>
    <dgm:cxn modelId="{5EBCC159-E9C6-4303-AAAC-B76D85F2724D}" type="presParOf" srcId="{EC96CB76-FDB1-4D4D-B6D9-D6D2CAC4318D}" destId="{574EBA84-C0FA-4202-94DD-59DF85BD16A0}" srcOrd="0" destOrd="0" presId="urn:microsoft.com/office/officeart/2008/layout/AlternatingHexagons"/>
    <dgm:cxn modelId="{13012BCB-C19A-4A56-A88C-E5536D5392A5}" type="presParOf" srcId="{574EBA84-C0FA-4202-94DD-59DF85BD16A0}" destId="{13142688-C96D-4991-B3C6-BB7DCCC2B0CC}" srcOrd="0" destOrd="0" presId="urn:microsoft.com/office/officeart/2008/layout/AlternatingHexagons"/>
    <dgm:cxn modelId="{186AA1DE-78A1-4450-AF7D-D74FED70D858}" type="presParOf" srcId="{574EBA84-C0FA-4202-94DD-59DF85BD16A0}" destId="{03F7958E-0577-4621-A638-99092939C4E6}" srcOrd="1" destOrd="0" presId="urn:microsoft.com/office/officeart/2008/layout/AlternatingHexagons"/>
    <dgm:cxn modelId="{BA161F7A-BD58-4F86-8B6E-7E272B85D7D5}" type="presParOf" srcId="{574EBA84-C0FA-4202-94DD-59DF85BD16A0}" destId="{8433A865-2716-4246-B579-E0C9F671880D}" srcOrd="2" destOrd="0" presId="urn:microsoft.com/office/officeart/2008/layout/AlternatingHexagons"/>
    <dgm:cxn modelId="{50FB756E-399A-4622-AFB2-5F1FB99DB91C}" type="presParOf" srcId="{574EBA84-C0FA-4202-94DD-59DF85BD16A0}" destId="{865C5546-91CF-478C-A194-6BF2128A0E53}" srcOrd="3" destOrd="0" presId="urn:microsoft.com/office/officeart/2008/layout/AlternatingHexagons"/>
    <dgm:cxn modelId="{5F684816-16F4-4A16-BC8B-A674828EBDA7}" type="presParOf" srcId="{574EBA84-C0FA-4202-94DD-59DF85BD16A0}" destId="{4CABD5D9-4532-470E-A355-773FB4A7C6D8}" srcOrd="4" destOrd="0" presId="urn:microsoft.com/office/officeart/2008/layout/AlternatingHexagons"/>
    <dgm:cxn modelId="{BC8003F9-EC3C-4B80-B751-36239F73A22A}" type="presParOf" srcId="{EC96CB76-FDB1-4D4D-B6D9-D6D2CAC4318D}" destId="{46314A4D-1D33-4AC1-9CDD-7FAE7142886C}" srcOrd="1" destOrd="0" presId="urn:microsoft.com/office/officeart/2008/layout/AlternatingHexagons"/>
    <dgm:cxn modelId="{053F99D5-F070-48EE-BDBE-F15D17396EC2}" type="presParOf" srcId="{EC96CB76-FDB1-4D4D-B6D9-D6D2CAC4318D}" destId="{1BCBDACF-8B7C-44D7-8D6F-9DE87FC65A9D}" srcOrd="2" destOrd="0" presId="urn:microsoft.com/office/officeart/2008/layout/AlternatingHexagons"/>
    <dgm:cxn modelId="{CAB391DB-1AA7-4918-B602-010D0F007B9D}" type="presParOf" srcId="{1BCBDACF-8B7C-44D7-8D6F-9DE87FC65A9D}" destId="{CE94AF02-5C6D-4D5C-9F0A-8D9D7A9EE035}" srcOrd="0" destOrd="0" presId="urn:microsoft.com/office/officeart/2008/layout/AlternatingHexagons"/>
    <dgm:cxn modelId="{DE2583E7-3A7D-4593-A8F0-F225311F1199}" type="presParOf" srcId="{1BCBDACF-8B7C-44D7-8D6F-9DE87FC65A9D}" destId="{F9E9ACB5-6063-46D8-A0B5-51BD4DF38925}" srcOrd="1" destOrd="0" presId="urn:microsoft.com/office/officeart/2008/layout/AlternatingHexagons"/>
    <dgm:cxn modelId="{0B8C6765-32FA-4CC3-A23C-D60D6BB7F5CE}" type="presParOf" srcId="{1BCBDACF-8B7C-44D7-8D6F-9DE87FC65A9D}" destId="{ED773ADE-E49F-47C2-8FEA-E592F4670B57}" srcOrd="2" destOrd="0" presId="urn:microsoft.com/office/officeart/2008/layout/AlternatingHexagons"/>
    <dgm:cxn modelId="{C42972FE-FF1E-4109-A911-4292B20722CC}" type="presParOf" srcId="{1BCBDACF-8B7C-44D7-8D6F-9DE87FC65A9D}" destId="{633FA388-30B4-40C8-B616-649A3BEBE16B}" srcOrd="3" destOrd="0" presId="urn:microsoft.com/office/officeart/2008/layout/AlternatingHexagons"/>
    <dgm:cxn modelId="{EFF9440F-D47D-4BD4-A261-C57257782A90}" type="presParOf" srcId="{1BCBDACF-8B7C-44D7-8D6F-9DE87FC65A9D}" destId="{8D3071A1-CA8F-49EF-A26E-047FF11D97DE}" srcOrd="4" destOrd="0" presId="urn:microsoft.com/office/officeart/2008/layout/AlternatingHexagons"/>
    <dgm:cxn modelId="{4D9FAD4C-9AD2-472B-A503-B2D8DF4F7BEF}" type="presParOf" srcId="{EC96CB76-FDB1-4D4D-B6D9-D6D2CAC4318D}" destId="{33011D0E-383A-4888-A5F5-31ACB2C9D959}" srcOrd="3" destOrd="0" presId="urn:microsoft.com/office/officeart/2008/layout/AlternatingHexagons"/>
    <dgm:cxn modelId="{5DF0A1F5-5D61-4A9A-B82B-2E1F10F856D3}" type="presParOf" srcId="{EC96CB76-FDB1-4D4D-B6D9-D6D2CAC4318D}" destId="{6AE122C4-CD68-4956-B764-CB467B6950B8}" srcOrd="4" destOrd="0" presId="urn:microsoft.com/office/officeart/2008/layout/AlternatingHexagons"/>
    <dgm:cxn modelId="{CC3A3201-1DD5-4621-8E59-169FE1162088}" type="presParOf" srcId="{6AE122C4-CD68-4956-B764-CB467B6950B8}" destId="{15F4956B-7D04-46A3-AB68-33DCF4B389AD}" srcOrd="0" destOrd="0" presId="urn:microsoft.com/office/officeart/2008/layout/AlternatingHexagons"/>
    <dgm:cxn modelId="{B91B07C7-F561-4B99-84FC-18326C61C5F8}" type="presParOf" srcId="{6AE122C4-CD68-4956-B764-CB467B6950B8}" destId="{70F258B8-23F4-4453-A887-5633D74716B2}" srcOrd="1" destOrd="0" presId="urn:microsoft.com/office/officeart/2008/layout/AlternatingHexagons"/>
    <dgm:cxn modelId="{ED448751-A327-47F3-961F-C972B95E01F9}" type="presParOf" srcId="{6AE122C4-CD68-4956-B764-CB467B6950B8}" destId="{E760C857-277D-4E6C-9E3F-96528CC86FB5}" srcOrd="2" destOrd="0" presId="urn:microsoft.com/office/officeart/2008/layout/AlternatingHexagons"/>
    <dgm:cxn modelId="{F93BFC2F-1317-4CBB-9425-895CF665A0AD}" type="presParOf" srcId="{6AE122C4-CD68-4956-B764-CB467B6950B8}" destId="{F9BF9E86-6A10-4A7B-9B0B-F966CCB89F04}" srcOrd="3" destOrd="0" presId="urn:microsoft.com/office/officeart/2008/layout/AlternatingHexagons"/>
    <dgm:cxn modelId="{A5D4CBB2-2F6F-455D-AB4A-B1EDC202DF4C}" type="presParOf" srcId="{6AE122C4-CD68-4956-B764-CB467B6950B8}" destId="{3BC243D0-B25D-490F-9760-9CF74A0EF787}" srcOrd="4" destOrd="0" presId="urn:microsoft.com/office/officeart/2008/layout/AlternatingHexagons"/>
  </dgm:cxnLst>
  <dgm:bg>
    <a:pattFill prst="pct5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72E8D3-3B30-4936-8287-1DDC67FBFBEF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4A58311B-8216-40F9-B3E1-6170892F061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Trading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Hours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; 09:15 – 14:00</a:t>
          </a:r>
          <a:endParaRPr lang="en-US" sz="1800" b="1" kern="1200" noProof="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B2A2DD91-353C-4044-A443-0AB5271D232C}" type="parTrans" cxnId="{0E32BC8E-6139-472C-91D3-084118B62369}">
      <dgm:prSet/>
      <dgm:spPr/>
      <dgm:t>
        <a:bodyPr/>
        <a:lstStyle/>
        <a:p>
          <a:endParaRPr lang="tr-TR"/>
        </a:p>
      </dgm:t>
    </dgm:pt>
    <dgm:pt modelId="{E996DC2C-E343-42C6-B757-D213DC851D6F}" type="sibTrans" cxnId="{0E32BC8E-6139-472C-91D3-084118B62369}">
      <dgm:prSet/>
      <dgm:spPr/>
      <dgm:t>
        <a:bodyPr/>
        <a:lstStyle/>
        <a:p>
          <a:endParaRPr lang="tr-TR"/>
        </a:p>
      </dgm:t>
    </dgm:pt>
    <dgm:pt modelId="{A9270CB8-EAB9-45C2-8228-38654B6787A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99F622D4-CDD5-4A63-90EE-5A5CF8133223}" type="parTrans" cxnId="{2096C506-A210-4DE4-AF38-392D1D33ACFD}">
      <dgm:prSet/>
      <dgm:spPr/>
      <dgm:t>
        <a:bodyPr/>
        <a:lstStyle/>
        <a:p>
          <a:endParaRPr lang="tr-TR"/>
        </a:p>
      </dgm:t>
    </dgm:pt>
    <dgm:pt modelId="{0661F5E7-1F7C-4DD3-B60F-12B0C8E687CC}" type="sibTrans" cxnId="{2096C506-A210-4DE4-AF38-392D1D33ACFD}">
      <dgm:prSet/>
      <dgm:spPr/>
      <dgm:t>
        <a:bodyPr/>
        <a:lstStyle/>
        <a:p>
          <a:endParaRPr lang="tr-TR"/>
        </a:p>
      </dgm:t>
    </dgm:pt>
    <dgm:pt modelId="{0E761E18-764B-47E0-BD02-872DE881443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Allocation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subject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to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; 15:00</a:t>
          </a:r>
          <a:endParaRPr lang="en-US" sz="1800" b="1" kern="1200" noProof="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D653B582-B97D-4791-8CD4-3C625334E238}" type="parTrans" cxnId="{66C14165-2109-438E-8E02-181637E40EA2}">
      <dgm:prSet/>
      <dgm:spPr/>
      <dgm:t>
        <a:bodyPr/>
        <a:lstStyle/>
        <a:p>
          <a:endParaRPr lang="tr-TR"/>
        </a:p>
      </dgm:t>
    </dgm:pt>
    <dgm:pt modelId="{32E4D6F3-6701-467D-8C03-C9F11D3C5EC4}" type="sibTrans" cxnId="{66C14165-2109-438E-8E02-181637E40EA2}">
      <dgm:prSet/>
      <dgm:spPr/>
      <dgm:t>
        <a:bodyPr/>
        <a:lstStyle/>
        <a:p>
          <a:endParaRPr lang="tr-TR"/>
        </a:p>
      </dgm:t>
    </dgm:pt>
    <dgm:pt modelId="{C749F143-1B30-4502-91AA-8995D9E341C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Netting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credit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/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debit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calculation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; 15:00 – 15:15</a:t>
          </a:r>
          <a:endParaRPr lang="en-US" sz="1800" b="1" kern="1200" noProof="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4B8B85F0-E52D-471D-90EA-81CCFC6051B2}" type="parTrans" cxnId="{494E2F8D-3FE5-426B-916C-5A98C584AD81}">
      <dgm:prSet/>
      <dgm:spPr/>
      <dgm:t>
        <a:bodyPr/>
        <a:lstStyle/>
        <a:p>
          <a:endParaRPr lang="tr-TR"/>
        </a:p>
      </dgm:t>
    </dgm:pt>
    <dgm:pt modelId="{B2CE5841-1460-4528-A796-86E0FCD9C3A2}" type="sibTrans" cxnId="{494E2F8D-3FE5-426B-916C-5A98C584AD81}">
      <dgm:prSet/>
      <dgm:spPr/>
      <dgm:t>
        <a:bodyPr/>
        <a:lstStyle/>
        <a:p>
          <a:endParaRPr lang="tr-TR"/>
        </a:p>
      </dgm:t>
    </dgm:pt>
    <dgm:pt modelId="{31553925-A129-4BD3-9737-18FDAD398C4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Fulfilling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clearing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settlement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obligations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; 15:15 – 16:45</a:t>
          </a:r>
          <a:endParaRPr lang="en-US" sz="1800" b="1" kern="1200" noProof="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E741C8C9-4198-43E5-9E8F-E6B32663A91A}" type="parTrans" cxnId="{1F2112F1-ADFC-47FE-9DBD-4B63787D61A5}">
      <dgm:prSet/>
      <dgm:spPr/>
      <dgm:t>
        <a:bodyPr/>
        <a:lstStyle/>
        <a:p>
          <a:endParaRPr lang="tr-TR"/>
        </a:p>
      </dgm:t>
    </dgm:pt>
    <dgm:pt modelId="{2A7495A6-2350-4CA0-8FD5-E8AD43B7BD6D}" type="sibTrans" cxnId="{1F2112F1-ADFC-47FE-9DBD-4B63787D61A5}">
      <dgm:prSet/>
      <dgm:spPr/>
      <dgm:t>
        <a:bodyPr/>
        <a:lstStyle/>
        <a:p>
          <a:endParaRPr lang="tr-TR"/>
        </a:p>
      </dgm:t>
    </dgm:pt>
    <dgm:pt modelId="{A60C0CA9-8762-4DB6-8217-AAD9125544E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To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implicate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future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value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–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dates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trades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to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clearing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on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value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date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transactions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</a:t>
          </a:r>
          <a:endParaRPr lang="en-US" sz="1800" b="1" kern="1200" noProof="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B6C82777-7E30-48E8-B91F-583FD82E1B90}" type="parTrans" cxnId="{C5EF47A9-64C5-4D35-B304-7FC0531CE05A}">
      <dgm:prSet/>
      <dgm:spPr/>
      <dgm:t>
        <a:bodyPr/>
        <a:lstStyle/>
        <a:p>
          <a:endParaRPr lang="tr-TR"/>
        </a:p>
      </dgm:t>
    </dgm:pt>
    <dgm:pt modelId="{E2EF87ED-470C-48FB-96CA-BE7BD089E8EE}" type="sibTrans" cxnId="{C5EF47A9-64C5-4D35-B304-7FC0531CE05A}">
      <dgm:prSet/>
      <dgm:spPr/>
      <dgm:t>
        <a:bodyPr/>
        <a:lstStyle/>
        <a:p>
          <a:endParaRPr lang="tr-TR"/>
        </a:p>
      </dgm:t>
    </dgm:pt>
    <dgm:pt modelId="{89178902-02F6-4567-BF7A-14D9E7CB5C9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Clearing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settlement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Domestic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Government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Debt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with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foreign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currency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denomination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performed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at T+1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day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</a:t>
          </a:r>
          <a:endParaRPr lang="en-US" sz="1800" b="1" kern="1200" noProof="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DE7CD57D-75AC-4F3C-B612-0B955037E3D1}" type="parTrans" cxnId="{3F1B89B3-964B-43AD-B806-45575C727030}">
      <dgm:prSet/>
      <dgm:spPr/>
      <dgm:t>
        <a:bodyPr/>
        <a:lstStyle/>
        <a:p>
          <a:endParaRPr lang="en-US"/>
        </a:p>
      </dgm:t>
    </dgm:pt>
    <dgm:pt modelId="{DA5C5FF7-BB04-4394-90F0-4EC47D8A93A7}" type="sibTrans" cxnId="{3F1B89B3-964B-43AD-B806-45575C727030}">
      <dgm:prSet/>
      <dgm:spPr/>
      <dgm:t>
        <a:bodyPr/>
        <a:lstStyle/>
        <a:p>
          <a:endParaRPr lang="en-US"/>
        </a:p>
      </dgm:t>
    </dgm:pt>
    <dgm:pt modelId="{B4546777-6BED-43C6-A14E-C0E5192D16E4}" type="pres">
      <dgm:prSet presAssocID="{E172E8D3-3B30-4936-8287-1DDC67FBFB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A43CDD-DF12-43ED-9201-EAC5C3B4C6E8}" type="pres">
      <dgm:prSet presAssocID="{4A58311B-8216-40F9-B3E1-6170892F0611}" presName="parentText" presStyleLbl="node1" presStyleIdx="0" presStyleCnt="6" custLinFactNeighborX="-3631" custLinFactNeighborY="43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B7CCE-69B4-4223-A5D7-C02AEB5EC648}" type="pres">
      <dgm:prSet presAssocID="{4A58311B-8216-40F9-B3E1-6170892F061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E3ACBC-965E-4B77-8F8C-F4AAF1B592DF}" type="pres">
      <dgm:prSet presAssocID="{0E761E18-764B-47E0-BD02-872DE881443C}" presName="parentText" presStyleLbl="node1" presStyleIdx="1" presStyleCnt="6" custLinFactY="-55100" custLinFactNeighborX="2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CFE0A7-8F8C-40EF-98B2-DE015D24BD41}" type="pres">
      <dgm:prSet presAssocID="{32E4D6F3-6701-467D-8C03-C9F11D3C5EC4}" presName="spacer" presStyleCnt="0"/>
      <dgm:spPr/>
      <dgm:t>
        <a:bodyPr/>
        <a:lstStyle/>
        <a:p>
          <a:endParaRPr lang="en-US"/>
        </a:p>
      </dgm:t>
    </dgm:pt>
    <dgm:pt modelId="{02CD332A-BD39-4C87-96F6-A1F6E044B4F2}" type="pres">
      <dgm:prSet presAssocID="{C749F143-1B30-4502-91AA-8995D9E341C1}" presName="parentText" presStyleLbl="node1" presStyleIdx="2" presStyleCnt="6" custLinFactY="-731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923274-C02B-4961-87C5-8A08E3F5495A}" type="pres">
      <dgm:prSet presAssocID="{B2CE5841-1460-4528-A796-86E0FCD9C3A2}" presName="spacer" presStyleCnt="0"/>
      <dgm:spPr/>
      <dgm:t>
        <a:bodyPr/>
        <a:lstStyle/>
        <a:p>
          <a:endParaRPr lang="en-US"/>
        </a:p>
      </dgm:t>
    </dgm:pt>
    <dgm:pt modelId="{2C3FBD96-87B7-4F55-BB1C-02FE8FDFF7A4}" type="pres">
      <dgm:prSet presAssocID="{31553925-A129-4BD3-9737-18FDAD398C49}" presName="parentText" presStyleLbl="node1" presStyleIdx="3" presStyleCnt="6" custLinFactY="-79903" custLinFactNeighborX="-2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5254C2-A097-417B-833B-66FE81EA5F0A}" type="pres">
      <dgm:prSet presAssocID="{2A7495A6-2350-4CA0-8FD5-E8AD43B7BD6D}" presName="spacer" presStyleCnt="0"/>
      <dgm:spPr/>
      <dgm:t>
        <a:bodyPr/>
        <a:lstStyle/>
        <a:p>
          <a:endParaRPr lang="en-US"/>
        </a:p>
      </dgm:t>
    </dgm:pt>
    <dgm:pt modelId="{FF835990-A78A-4845-9068-0936F54BB283}" type="pres">
      <dgm:prSet presAssocID="{A60C0CA9-8762-4DB6-8217-AAD9125544E4}" presName="parentText" presStyleLbl="node1" presStyleIdx="4" presStyleCnt="6" custLinFactY="-894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157F83-3CFF-479F-BB77-CCB15B95C3E2}" type="pres">
      <dgm:prSet presAssocID="{E2EF87ED-470C-48FB-96CA-BE7BD089E8EE}" presName="spacer" presStyleCnt="0"/>
      <dgm:spPr/>
      <dgm:t>
        <a:bodyPr/>
        <a:lstStyle/>
        <a:p>
          <a:endParaRPr lang="en-US"/>
        </a:p>
      </dgm:t>
    </dgm:pt>
    <dgm:pt modelId="{BAAF9E9C-548C-4913-AE3F-0847098E9DB3}" type="pres">
      <dgm:prSet presAssocID="{89178902-02F6-4567-BF7A-14D9E7CB5C9C}" presName="parentText" presStyleLbl="node1" presStyleIdx="5" presStyleCnt="6" custLinFactY="-97877" custLinFactNeighborX="1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2112F1-ADFC-47FE-9DBD-4B63787D61A5}" srcId="{E172E8D3-3B30-4936-8287-1DDC67FBFBEF}" destId="{31553925-A129-4BD3-9737-18FDAD398C49}" srcOrd="3" destOrd="0" parTransId="{E741C8C9-4198-43E5-9E8F-E6B32663A91A}" sibTransId="{2A7495A6-2350-4CA0-8FD5-E8AD43B7BD6D}"/>
    <dgm:cxn modelId="{C1C5AB45-28ED-4F64-998D-B48784ACFAF8}" type="presOf" srcId="{0E761E18-764B-47E0-BD02-872DE881443C}" destId="{4DE3ACBC-965E-4B77-8F8C-F4AAF1B592DF}" srcOrd="0" destOrd="0" presId="urn:microsoft.com/office/officeart/2005/8/layout/vList2"/>
    <dgm:cxn modelId="{5EFBD434-60E3-457C-9EE8-439E8237CC63}" type="presOf" srcId="{31553925-A129-4BD3-9737-18FDAD398C49}" destId="{2C3FBD96-87B7-4F55-BB1C-02FE8FDFF7A4}" srcOrd="0" destOrd="0" presId="urn:microsoft.com/office/officeart/2005/8/layout/vList2"/>
    <dgm:cxn modelId="{6A00AB7C-E84F-43E7-BFC9-60D12AD97D5B}" type="presOf" srcId="{A9270CB8-EAB9-45C2-8228-38654B6787AB}" destId="{65EB7CCE-69B4-4223-A5D7-C02AEB5EC648}" srcOrd="0" destOrd="0" presId="urn:microsoft.com/office/officeart/2005/8/layout/vList2"/>
    <dgm:cxn modelId="{8F8BA395-A797-46F0-983E-74F569574B9E}" type="presOf" srcId="{89178902-02F6-4567-BF7A-14D9E7CB5C9C}" destId="{BAAF9E9C-548C-4913-AE3F-0847098E9DB3}" srcOrd="0" destOrd="0" presId="urn:microsoft.com/office/officeart/2005/8/layout/vList2"/>
    <dgm:cxn modelId="{C5EF47A9-64C5-4D35-B304-7FC0531CE05A}" srcId="{E172E8D3-3B30-4936-8287-1DDC67FBFBEF}" destId="{A60C0CA9-8762-4DB6-8217-AAD9125544E4}" srcOrd="4" destOrd="0" parTransId="{B6C82777-7E30-48E8-B91F-583FD82E1B90}" sibTransId="{E2EF87ED-470C-48FB-96CA-BE7BD089E8EE}"/>
    <dgm:cxn modelId="{C30E0D7A-2272-4342-8BF2-878AAAB5D570}" type="presOf" srcId="{A60C0CA9-8762-4DB6-8217-AAD9125544E4}" destId="{FF835990-A78A-4845-9068-0936F54BB283}" srcOrd="0" destOrd="0" presId="urn:microsoft.com/office/officeart/2005/8/layout/vList2"/>
    <dgm:cxn modelId="{66C14165-2109-438E-8E02-181637E40EA2}" srcId="{E172E8D3-3B30-4936-8287-1DDC67FBFBEF}" destId="{0E761E18-764B-47E0-BD02-872DE881443C}" srcOrd="1" destOrd="0" parTransId="{D653B582-B97D-4791-8CD4-3C625334E238}" sibTransId="{32E4D6F3-6701-467D-8C03-C9F11D3C5EC4}"/>
    <dgm:cxn modelId="{75A78270-BA09-4122-958F-02C58B91CFBD}" type="presOf" srcId="{E172E8D3-3B30-4936-8287-1DDC67FBFBEF}" destId="{B4546777-6BED-43C6-A14E-C0E5192D16E4}" srcOrd="0" destOrd="0" presId="urn:microsoft.com/office/officeart/2005/8/layout/vList2"/>
    <dgm:cxn modelId="{3F1B89B3-964B-43AD-B806-45575C727030}" srcId="{E172E8D3-3B30-4936-8287-1DDC67FBFBEF}" destId="{89178902-02F6-4567-BF7A-14D9E7CB5C9C}" srcOrd="5" destOrd="0" parTransId="{DE7CD57D-75AC-4F3C-B612-0B955037E3D1}" sibTransId="{DA5C5FF7-BB04-4394-90F0-4EC47D8A93A7}"/>
    <dgm:cxn modelId="{0E32BC8E-6139-472C-91D3-084118B62369}" srcId="{E172E8D3-3B30-4936-8287-1DDC67FBFBEF}" destId="{4A58311B-8216-40F9-B3E1-6170892F0611}" srcOrd="0" destOrd="0" parTransId="{B2A2DD91-353C-4044-A443-0AB5271D232C}" sibTransId="{E996DC2C-E343-42C6-B757-D213DC851D6F}"/>
    <dgm:cxn modelId="{FF5DD9ED-AD0A-4F98-81B8-2BFBF5FD61BE}" type="presOf" srcId="{4A58311B-8216-40F9-B3E1-6170892F0611}" destId="{DCA43CDD-DF12-43ED-9201-EAC5C3B4C6E8}" srcOrd="0" destOrd="0" presId="urn:microsoft.com/office/officeart/2005/8/layout/vList2"/>
    <dgm:cxn modelId="{494E2F8D-3FE5-426B-916C-5A98C584AD81}" srcId="{E172E8D3-3B30-4936-8287-1DDC67FBFBEF}" destId="{C749F143-1B30-4502-91AA-8995D9E341C1}" srcOrd="2" destOrd="0" parTransId="{4B8B85F0-E52D-471D-90EA-81CCFC6051B2}" sibTransId="{B2CE5841-1460-4528-A796-86E0FCD9C3A2}"/>
    <dgm:cxn modelId="{41F03534-852E-4062-A88A-F6D7D043294B}" type="presOf" srcId="{C749F143-1B30-4502-91AA-8995D9E341C1}" destId="{02CD332A-BD39-4C87-96F6-A1F6E044B4F2}" srcOrd="0" destOrd="0" presId="urn:microsoft.com/office/officeart/2005/8/layout/vList2"/>
    <dgm:cxn modelId="{2096C506-A210-4DE4-AF38-392D1D33ACFD}" srcId="{4A58311B-8216-40F9-B3E1-6170892F0611}" destId="{A9270CB8-EAB9-45C2-8228-38654B6787AB}" srcOrd="0" destOrd="0" parTransId="{99F622D4-CDD5-4A63-90EE-5A5CF8133223}" sibTransId="{0661F5E7-1F7C-4DD3-B60F-12B0C8E687CC}"/>
    <dgm:cxn modelId="{C5B233B7-3A42-4554-A4E5-8558DCC3FA74}" type="presParOf" srcId="{B4546777-6BED-43C6-A14E-C0E5192D16E4}" destId="{DCA43CDD-DF12-43ED-9201-EAC5C3B4C6E8}" srcOrd="0" destOrd="0" presId="urn:microsoft.com/office/officeart/2005/8/layout/vList2"/>
    <dgm:cxn modelId="{B0313895-7440-4C60-8CFF-C215B1AF7C78}" type="presParOf" srcId="{B4546777-6BED-43C6-A14E-C0E5192D16E4}" destId="{65EB7CCE-69B4-4223-A5D7-C02AEB5EC648}" srcOrd="1" destOrd="0" presId="urn:microsoft.com/office/officeart/2005/8/layout/vList2"/>
    <dgm:cxn modelId="{E480E51E-E258-4456-97CC-2ECC5CD75BD0}" type="presParOf" srcId="{B4546777-6BED-43C6-A14E-C0E5192D16E4}" destId="{4DE3ACBC-965E-4B77-8F8C-F4AAF1B592DF}" srcOrd="2" destOrd="0" presId="urn:microsoft.com/office/officeart/2005/8/layout/vList2"/>
    <dgm:cxn modelId="{74C35C78-2574-4919-9D93-6BB3CC038099}" type="presParOf" srcId="{B4546777-6BED-43C6-A14E-C0E5192D16E4}" destId="{4ECFE0A7-8F8C-40EF-98B2-DE015D24BD41}" srcOrd="3" destOrd="0" presId="urn:microsoft.com/office/officeart/2005/8/layout/vList2"/>
    <dgm:cxn modelId="{2F9A4704-345D-48AF-871F-D70EE774843F}" type="presParOf" srcId="{B4546777-6BED-43C6-A14E-C0E5192D16E4}" destId="{02CD332A-BD39-4C87-96F6-A1F6E044B4F2}" srcOrd="4" destOrd="0" presId="urn:microsoft.com/office/officeart/2005/8/layout/vList2"/>
    <dgm:cxn modelId="{45CF4DFB-CD76-4066-B4E9-28FD4B1600CA}" type="presParOf" srcId="{B4546777-6BED-43C6-A14E-C0E5192D16E4}" destId="{66923274-C02B-4961-87C5-8A08E3F5495A}" srcOrd="5" destOrd="0" presId="urn:microsoft.com/office/officeart/2005/8/layout/vList2"/>
    <dgm:cxn modelId="{974F66F6-4A12-410D-A33D-78302EF4D2A2}" type="presParOf" srcId="{B4546777-6BED-43C6-A14E-C0E5192D16E4}" destId="{2C3FBD96-87B7-4F55-BB1C-02FE8FDFF7A4}" srcOrd="6" destOrd="0" presId="urn:microsoft.com/office/officeart/2005/8/layout/vList2"/>
    <dgm:cxn modelId="{88FAFFCD-D09D-4FFB-9605-438DB77A6085}" type="presParOf" srcId="{B4546777-6BED-43C6-A14E-C0E5192D16E4}" destId="{FE5254C2-A097-417B-833B-66FE81EA5F0A}" srcOrd="7" destOrd="0" presId="urn:microsoft.com/office/officeart/2005/8/layout/vList2"/>
    <dgm:cxn modelId="{966B8565-736B-43B3-84CD-1BDF4B1D8B4E}" type="presParOf" srcId="{B4546777-6BED-43C6-A14E-C0E5192D16E4}" destId="{FF835990-A78A-4845-9068-0936F54BB283}" srcOrd="8" destOrd="0" presId="urn:microsoft.com/office/officeart/2005/8/layout/vList2"/>
    <dgm:cxn modelId="{8FB43978-D81E-4FEF-B3CD-AE895026DE49}" type="presParOf" srcId="{B4546777-6BED-43C6-A14E-C0E5192D16E4}" destId="{62157F83-3CFF-479F-BB77-CCB15B95C3E2}" srcOrd="9" destOrd="0" presId="urn:microsoft.com/office/officeart/2005/8/layout/vList2"/>
    <dgm:cxn modelId="{F68FF161-C8AB-457B-9E1E-0A06F01DB96B}" type="presParOf" srcId="{B4546777-6BED-43C6-A14E-C0E5192D16E4}" destId="{BAAF9E9C-548C-4913-AE3F-0847098E9DB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89B30E-9273-4E57-8133-43B0CB617E5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D86E3-46A7-4ED4-9A01-8AB56D2F0795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Netting</a:t>
          </a:r>
          <a:endParaRPr lang="en-US" sz="18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CC1D159E-F50C-4F29-B1ED-5AC273F10480}" type="parTrans" cxnId="{F35CFB45-6B0A-4B1B-84E0-2C74FB2F3FCA}">
      <dgm:prSet/>
      <dgm:spPr/>
      <dgm:t>
        <a:bodyPr/>
        <a:lstStyle/>
        <a:p>
          <a:endParaRPr lang="en-US"/>
        </a:p>
      </dgm:t>
    </dgm:pt>
    <dgm:pt modelId="{2FA8D4AE-A20C-4CC1-A81D-BDBD42686A77}" type="sibTrans" cxnId="{F35CFB45-6B0A-4B1B-84E0-2C74FB2F3FCA}">
      <dgm:prSet/>
      <dgm:spPr/>
      <dgm:t>
        <a:bodyPr/>
        <a:lstStyle/>
        <a:p>
          <a:endParaRPr lang="en-US"/>
        </a:p>
      </dgm:t>
    </dgm:pt>
    <dgm:pt modelId="{F1C4D465-4299-4D87-BADF-79AB4A3F93A2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DvP</a:t>
          </a:r>
          <a:endParaRPr lang="en-US" sz="18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757DA465-B941-40CB-9AB2-72835536CE71}" type="parTrans" cxnId="{5538CE52-FF60-42EF-B0FE-D533A20726F8}">
      <dgm:prSet/>
      <dgm:spPr/>
      <dgm:t>
        <a:bodyPr/>
        <a:lstStyle/>
        <a:p>
          <a:endParaRPr lang="en-US"/>
        </a:p>
      </dgm:t>
    </dgm:pt>
    <dgm:pt modelId="{67FE0913-5280-4F5B-80CD-51EAD5272469}" type="sibTrans" cxnId="{5538CE52-FF60-42EF-B0FE-D533A20726F8}">
      <dgm:prSet/>
      <dgm:spPr/>
      <dgm:t>
        <a:bodyPr/>
        <a:lstStyle/>
        <a:p>
          <a:endParaRPr lang="en-US"/>
        </a:p>
      </dgm:t>
    </dgm:pt>
    <dgm:pt modelId="{2D2472A8-6D89-4A14-95A0-20630436A902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Dematerialized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(on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account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)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Clearing</a:t>
          </a:r>
          <a:endParaRPr lang="en-US" sz="18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D2E0B9A5-8C59-4AEE-BD43-BF5A9024304D}" type="parTrans" cxnId="{AD8BEB44-DAC4-4D52-A73A-05C1CD745C52}">
      <dgm:prSet/>
      <dgm:spPr/>
      <dgm:t>
        <a:bodyPr/>
        <a:lstStyle/>
        <a:p>
          <a:endParaRPr lang="en-US"/>
        </a:p>
      </dgm:t>
    </dgm:pt>
    <dgm:pt modelId="{CDBF3787-6064-4F02-A22C-CB1AEDC3F51E}" type="sibTrans" cxnId="{AD8BEB44-DAC4-4D52-A73A-05C1CD745C52}">
      <dgm:prSet/>
      <dgm:spPr/>
      <dgm:t>
        <a:bodyPr/>
        <a:lstStyle/>
        <a:p>
          <a:endParaRPr lang="en-US"/>
        </a:p>
      </dgm:t>
    </dgm:pt>
    <dgm:pt modelId="{D2AE469B-3871-48ED-A582-45390A206862}" type="pres">
      <dgm:prSet presAssocID="{4B89B30E-9273-4E57-8133-43B0CB617E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72950F-D2E0-452F-8A8E-042E0E85F64E}" type="pres">
      <dgm:prSet presAssocID="{484D86E3-46A7-4ED4-9A01-8AB56D2F0795}" presName="node" presStyleLbl="node1" presStyleIdx="0" presStyleCnt="3" custScaleX="47619" custScaleY="16156" custLinFactNeighborX="-290" custLinFactNeighborY="-10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942A3-C231-4E3E-AA97-08F5AD9880A4}" type="pres">
      <dgm:prSet presAssocID="{2FA8D4AE-A20C-4CC1-A81D-BDBD42686A77}" presName="sibTrans" presStyleCnt="0"/>
      <dgm:spPr/>
    </dgm:pt>
    <dgm:pt modelId="{2E6A4E58-7C4F-442B-A29F-57246E72DFC8}" type="pres">
      <dgm:prSet presAssocID="{F1C4D465-4299-4D87-BADF-79AB4A3F93A2}" presName="node" presStyleLbl="node1" presStyleIdx="1" presStyleCnt="3" custScaleX="47619" custScaleY="16449" custLinFactNeighborX="-64" custLinFactNeighborY="-8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71F14-967E-4D42-B59A-BB866816F2EB}" type="pres">
      <dgm:prSet presAssocID="{67FE0913-5280-4F5B-80CD-51EAD5272469}" presName="sibTrans" presStyleCnt="0"/>
      <dgm:spPr/>
    </dgm:pt>
    <dgm:pt modelId="{7744A3AE-7FEA-4E64-8CF6-9F52F53ABAE8}" type="pres">
      <dgm:prSet presAssocID="{2D2472A8-6D89-4A14-95A0-20630436A902}" presName="node" presStyleLbl="node1" presStyleIdx="2" presStyleCnt="3" custScaleX="47619" custScaleY="17146" custLinFactNeighborX="-290" custLinFactNeighborY="-14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5CFB45-6B0A-4B1B-84E0-2C74FB2F3FCA}" srcId="{4B89B30E-9273-4E57-8133-43B0CB617E5A}" destId="{484D86E3-46A7-4ED4-9A01-8AB56D2F0795}" srcOrd="0" destOrd="0" parTransId="{CC1D159E-F50C-4F29-B1ED-5AC273F10480}" sibTransId="{2FA8D4AE-A20C-4CC1-A81D-BDBD42686A77}"/>
    <dgm:cxn modelId="{AFF1C2AF-6DD4-4E8C-BEFE-F6A6610B6F17}" type="presOf" srcId="{484D86E3-46A7-4ED4-9A01-8AB56D2F0795}" destId="{5A72950F-D2E0-452F-8A8E-042E0E85F64E}" srcOrd="0" destOrd="0" presId="urn:microsoft.com/office/officeart/2005/8/layout/default"/>
    <dgm:cxn modelId="{5538CE52-FF60-42EF-B0FE-D533A20726F8}" srcId="{4B89B30E-9273-4E57-8133-43B0CB617E5A}" destId="{F1C4D465-4299-4D87-BADF-79AB4A3F93A2}" srcOrd="1" destOrd="0" parTransId="{757DA465-B941-40CB-9AB2-72835536CE71}" sibTransId="{67FE0913-5280-4F5B-80CD-51EAD5272469}"/>
    <dgm:cxn modelId="{559EC66E-F94E-418B-B9A4-5DDFBF25C59A}" type="presOf" srcId="{F1C4D465-4299-4D87-BADF-79AB4A3F93A2}" destId="{2E6A4E58-7C4F-442B-A29F-57246E72DFC8}" srcOrd="0" destOrd="0" presId="urn:microsoft.com/office/officeart/2005/8/layout/default"/>
    <dgm:cxn modelId="{93EA037D-7D61-42F6-BD93-CEF17692A3CF}" type="presOf" srcId="{2D2472A8-6D89-4A14-95A0-20630436A902}" destId="{7744A3AE-7FEA-4E64-8CF6-9F52F53ABAE8}" srcOrd="0" destOrd="0" presId="urn:microsoft.com/office/officeart/2005/8/layout/default"/>
    <dgm:cxn modelId="{990C2A7E-2147-474B-B84A-83CA5789B5C5}" type="presOf" srcId="{4B89B30E-9273-4E57-8133-43B0CB617E5A}" destId="{D2AE469B-3871-48ED-A582-45390A206862}" srcOrd="0" destOrd="0" presId="urn:microsoft.com/office/officeart/2005/8/layout/default"/>
    <dgm:cxn modelId="{AD8BEB44-DAC4-4D52-A73A-05C1CD745C52}" srcId="{4B89B30E-9273-4E57-8133-43B0CB617E5A}" destId="{2D2472A8-6D89-4A14-95A0-20630436A902}" srcOrd="2" destOrd="0" parTransId="{D2E0B9A5-8C59-4AEE-BD43-BF5A9024304D}" sibTransId="{CDBF3787-6064-4F02-A22C-CB1AEDC3F51E}"/>
    <dgm:cxn modelId="{B8E7C308-3F97-4E0D-ADB8-D349FA1E0F57}" type="presParOf" srcId="{D2AE469B-3871-48ED-A582-45390A206862}" destId="{5A72950F-D2E0-452F-8A8E-042E0E85F64E}" srcOrd="0" destOrd="0" presId="urn:microsoft.com/office/officeart/2005/8/layout/default"/>
    <dgm:cxn modelId="{7387BB26-B0BB-4F3C-827D-8F26E5F5D5CF}" type="presParOf" srcId="{D2AE469B-3871-48ED-A582-45390A206862}" destId="{8AE942A3-C231-4E3E-AA97-08F5AD9880A4}" srcOrd="1" destOrd="0" presId="urn:microsoft.com/office/officeart/2005/8/layout/default"/>
    <dgm:cxn modelId="{A5A59110-EC58-460E-93DA-C6085257968B}" type="presParOf" srcId="{D2AE469B-3871-48ED-A582-45390A206862}" destId="{2E6A4E58-7C4F-442B-A29F-57246E72DFC8}" srcOrd="2" destOrd="0" presId="urn:microsoft.com/office/officeart/2005/8/layout/default"/>
    <dgm:cxn modelId="{7FA949B1-FBAC-4074-AC66-CC177420FD3F}" type="presParOf" srcId="{D2AE469B-3871-48ED-A582-45390A206862}" destId="{4EB71F14-967E-4D42-B59A-BB866816F2EB}" srcOrd="3" destOrd="0" presId="urn:microsoft.com/office/officeart/2005/8/layout/default"/>
    <dgm:cxn modelId="{9CAFB409-8EC7-43B1-9A19-42BB0FEB7D5E}" type="presParOf" srcId="{D2AE469B-3871-48ED-A582-45390A206862}" destId="{7744A3AE-7FEA-4E64-8CF6-9F52F53ABA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79F7D0-299C-4A7D-AF88-B6DA5BFDBFA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AB0252C-CB81-4F51-BD7D-D4AFCE7FF9F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endParaRPr lang="tr-TR" sz="1300" b="0" kern="1200" dirty="0" smtClean="0">
            <a:latin typeface="+mn-lt"/>
            <a:cs typeface="Calibri" pitchFamily="34" charset="0"/>
          </a:endParaRPr>
        </a:p>
        <a:p>
          <a:pPr algn="l"/>
          <a:endParaRPr lang="tr-TR" sz="1300" b="0" kern="1200" dirty="0" smtClean="0">
            <a:latin typeface="+mn-lt"/>
            <a:cs typeface="Calibri" pitchFamily="34" charset="0"/>
          </a:endParaRPr>
        </a:p>
        <a:p>
          <a:pPr algn="l"/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Trade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contracts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,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which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eligible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netting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determined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among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all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traded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contracts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</a:t>
          </a:r>
        </a:p>
        <a:p>
          <a:pPr algn="l"/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Trades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,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which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performed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in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Outright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Purchases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Sales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Market,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Offering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Qualified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Investors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Repo –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Interbank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–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Specified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netted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on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security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cash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based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at Value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date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;</a:t>
          </a:r>
        </a:p>
        <a:p>
          <a:pPr algn="l"/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	*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Trades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in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Outright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Purchases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Sales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Market,Offering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Qualified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Investors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Specified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;</a:t>
          </a:r>
        </a:p>
        <a:p>
          <a:pPr algn="l"/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	*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debited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 repo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transactions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in Repo -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Interbank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– 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 ;</a:t>
          </a:r>
        </a:p>
        <a:p>
          <a:pPr algn="l"/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	*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Creditted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on Repo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Transaction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(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Maturity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date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contracts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value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date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2)</a:t>
          </a:r>
        </a:p>
        <a:p>
          <a:pPr algn="l"/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			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netted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on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cash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basis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at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member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level</a:t>
          </a:r>
          <a:endParaRPr lang="tr-TR" sz="1400" b="1" kern="1200" dirty="0" smtClean="0">
            <a:solidFill>
              <a:srgbClr val="FF0000"/>
            </a:solidFill>
            <a:latin typeface="+mn-lt"/>
            <a:ea typeface="+mn-ea"/>
            <a:cs typeface="Arial" charset="0"/>
          </a:endParaRPr>
        </a:p>
        <a:p>
          <a:pPr algn="l"/>
          <a:endParaRPr lang="tr-TR" sz="1300" b="0" kern="1200" dirty="0" smtClean="0">
            <a:latin typeface="+mn-lt"/>
            <a:cs typeface="Calibri" pitchFamily="34" charset="0"/>
          </a:endParaRPr>
        </a:p>
        <a:p>
          <a:pPr algn="l"/>
          <a:endParaRPr lang="en-US" sz="2000" b="0" kern="1200" dirty="0"/>
        </a:p>
      </dgm:t>
    </dgm:pt>
    <dgm:pt modelId="{7FB9A81E-A566-4FB1-AEEF-61BB3FD308B2}" type="parTrans" cxnId="{DF9498ED-FC13-4ED6-ABB4-8F57B3CD81D3}">
      <dgm:prSet/>
      <dgm:spPr/>
      <dgm:t>
        <a:bodyPr/>
        <a:lstStyle/>
        <a:p>
          <a:endParaRPr lang="en-US"/>
        </a:p>
      </dgm:t>
    </dgm:pt>
    <dgm:pt modelId="{43EA4A68-A4AB-41A8-9828-EBF0516DC0B0}" type="sibTrans" cxnId="{DF9498ED-FC13-4ED6-ABB4-8F57B3CD81D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b="0"/>
        </a:p>
      </dgm:t>
    </dgm:pt>
    <dgm:pt modelId="{C96153CF-CE04-48E9-B728-790BD3D75ED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 purchased with reverse repo are not included in netting. These securities are </a:t>
          </a:r>
          <a:r>
            <a:rPr lang="en-US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safekept</a:t>
          </a:r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in the 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«</a:t>
          </a:r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 repo blockage depot 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«</a:t>
          </a:r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of the member account who made reverse repo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</a:t>
          </a:r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until the maturity date of the transaction.</a:t>
          </a:r>
          <a:endParaRPr lang="en-US" sz="14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7187DF4D-9365-4B29-AF58-7A738C175B78}" type="parTrans" cxnId="{D237DB05-DE64-4138-B055-60338D7729A6}">
      <dgm:prSet/>
      <dgm:spPr/>
      <dgm:t>
        <a:bodyPr/>
        <a:lstStyle/>
        <a:p>
          <a:endParaRPr lang="en-US"/>
        </a:p>
      </dgm:t>
    </dgm:pt>
    <dgm:pt modelId="{54C4C5FF-1572-47F0-82DA-B4985EB34489}" type="sibTrans" cxnId="{D237DB05-DE64-4138-B055-60338D7729A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b="0"/>
        </a:p>
      </dgm:t>
    </dgm:pt>
    <dgm:pt modelId="{424E311D-F5BB-4056-BAEC-B30BD1AE837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blockage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not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used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in 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Repo market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Specified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In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other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words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members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can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use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until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maturity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date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repo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transactions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at 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Repo Market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Specified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</a:t>
          </a:r>
          <a:endParaRPr lang="en-US" sz="14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55FCC44B-302C-40B6-83E2-5DF782547920}" type="parTrans" cxnId="{F5EAB8CF-5034-40B2-846D-A09718FA6D75}">
      <dgm:prSet/>
      <dgm:spPr/>
      <dgm:t>
        <a:bodyPr/>
        <a:lstStyle/>
        <a:p>
          <a:endParaRPr lang="en-US"/>
        </a:p>
      </dgm:t>
    </dgm:pt>
    <dgm:pt modelId="{219902B6-EA08-49F7-94E8-CD3D5C9E5102}" type="sibTrans" cxnId="{F5EAB8CF-5034-40B2-846D-A09718FA6D75}">
      <dgm:prSet custT="1"/>
      <dgm:spPr/>
      <dgm:t>
        <a:bodyPr/>
        <a:lstStyle/>
        <a:p>
          <a:endParaRPr lang="en-US" sz="2000"/>
        </a:p>
      </dgm:t>
    </dgm:pt>
    <dgm:pt modelId="{96562DE2-CB81-46E5-A46B-E0135D2AA80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Netting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Equity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Transactions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separately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performed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at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customer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based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.</a:t>
          </a:r>
          <a:endParaRPr lang="en-US" sz="1400" b="1" kern="1200" dirty="0">
            <a:solidFill>
              <a:srgbClr val="FF0000"/>
            </a:solidFill>
            <a:latin typeface="+mn-lt"/>
            <a:ea typeface="+mn-ea"/>
            <a:cs typeface="Arial" charset="0"/>
          </a:endParaRPr>
        </a:p>
      </dgm:t>
    </dgm:pt>
    <dgm:pt modelId="{19F04CBA-4856-462A-9E47-9C3666EBA1D1}" type="sibTrans" cxnId="{BD965617-469C-4C08-8090-FD12459E513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b="0"/>
        </a:p>
      </dgm:t>
    </dgm:pt>
    <dgm:pt modelId="{E8FC4445-9721-4B57-BED6-00069A138DAC}" type="parTrans" cxnId="{BD965617-469C-4C08-8090-FD12459E5130}">
      <dgm:prSet/>
      <dgm:spPr/>
      <dgm:t>
        <a:bodyPr/>
        <a:lstStyle/>
        <a:p>
          <a:endParaRPr lang="en-US"/>
        </a:p>
      </dgm:t>
    </dgm:pt>
    <dgm:pt modelId="{126C1A43-D933-4512-92A9-896F256F619A}" type="pres">
      <dgm:prSet presAssocID="{FE79F7D0-299C-4A7D-AF88-B6DA5BFDBFAC}" presName="linearFlow" presStyleCnt="0">
        <dgm:presLayoutVars>
          <dgm:resizeHandles val="exact"/>
        </dgm:presLayoutVars>
      </dgm:prSet>
      <dgm:spPr/>
    </dgm:pt>
    <dgm:pt modelId="{A0361749-3339-4BE9-ADFA-AE2CCC213551}" type="pres">
      <dgm:prSet presAssocID="{3AB0252C-CB81-4F51-BD7D-D4AFCE7FF9F9}" presName="node" presStyleLbl="node1" presStyleIdx="0" presStyleCnt="4" custScaleX="262905" custScaleY="334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BCDC9-C445-4753-A758-AA150A4353DD}" type="pres">
      <dgm:prSet presAssocID="{43EA4A68-A4AB-41A8-9828-EBF0516DC0B0}" presName="sibTrans" presStyleLbl="sibTrans2D1" presStyleIdx="0" presStyleCnt="3" custAng="10758786" custFlipVert="1" custFlipHor="0" custScaleX="29744" custScaleY="175282" custLinFactY="-28274" custLinFactNeighborX="-1257" custLinFactNeighborY="-100000"/>
      <dgm:spPr/>
      <dgm:t>
        <a:bodyPr/>
        <a:lstStyle/>
        <a:p>
          <a:endParaRPr lang="en-US"/>
        </a:p>
      </dgm:t>
    </dgm:pt>
    <dgm:pt modelId="{B1294BDC-EA14-456B-B784-BD4EFE479903}" type="pres">
      <dgm:prSet presAssocID="{43EA4A68-A4AB-41A8-9828-EBF0516DC0B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E7A6A80-346D-4DEC-A7F2-35E0FF88E7FF}" type="pres">
      <dgm:prSet presAssocID="{C96153CF-CE04-48E9-B728-790BD3D75ED3}" presName="node" presStyleLbl="node1" presStyleIdx="1" presStyleCnt="4" custScaleX="259983" custScaleY="99416" custLinFactY="91956" custLinFactNeighborX="-11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5D94A-2D56-4FD3-BE83-18471BA5A598}" type="pres">
      <dgm:prSet presAssocID="{54C4C5FF-1572-47F0-82DA-B4985EB34489}" presName="sibTrans" presStyleLbl="sibTrans2D1" presStyleIdx="1" presStyleCnt="3" custAng="0" custFlipVert="1" custFlipHor="1" custScaleX="100197" custScaleY="155842" custLinFactNeighborX="-4" custLinFactNeighborY="-2972"/>
      <dgm:spPr/>
      <dgm:t>
        <a:bodyPr/>
        <a:lstStyle/>
        <a:p>
          <a:endParaRPr lang="en-US"/>
        </a:p>
      </dgm:t>
    </dgm:pt>
    <dgm:pt modelId="{125DA4AC-9F93-4987-A462-F6DD6F2AEA77}" type="pres">
      <dgm:prSet presAssocID="{54C4C5FF-1572-47F0-82DA-B4985EB3448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AC1D04A-B5CF-45AE-8DD5-925C4566CD49}" type="pres">
      <dgm:prSet presAssocID="{96562DE2-CB81-46E5-A46B-E0135D2AA80B}" presName="node" presStyleLbl="node1" presStyleIdx="2" presStyleCnt="4" custScaleX="262577" custScaleY="68100" custLinFactY="-100000" custLinFactNeighborX="-1172" custLinFactNeighborY="-177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CA924-101D-4A64-8E8E-9CD2D59FC5A8}" type="pres">
      <dgm:prSet presAssocID="{19F04CBA-4856-462A-9E47-9C3666EBA1D1}" presName="sibTrans" presStyleLbl="sibTrans2D1" presStyleIdx="2" presStyleCnt="3" custAng="10800000" custFlipVert="1" custFlipHor="0" custScaleX="24975" custScaleY="177414" custLinFactY="72948" custLinFactNeighborX="-1583" custLinFactNeighborY="100000"/>
      <dgm:spPr/>
      <dgm:t>
        <a:bodyPr/>
        <a:lstStyle/>
        <a:p>
          <a:endParaRPr lang="en-US"/>
        </a:p>
      </dgm:t>
    </dgm:pt>
    <dgm:pt modelId="{0B2DFCD5-8BC4-42C2-9DE3-85B08A865150}" type="pres">
      <dgm:prSet presAssocID="{19F04CBA-4856-462A-9E47-9C3666EBA1D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E597210-B5B0-4CEC-8AE3-EC7A81DBA6D3}" type="pres">
      <dgm:prSet presAssocID="{424E311D-F5BB-4056-BAEC-B30BD1AE837B}" presName="node" presStyleLbl="node1" presStyleIdx="3" presStyleCnt="4" custScaleX="263083" custScaleY="61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B3A9BE-6969-47B9-AE38-FFA097C4E32D}" type="presOf" srcId="{43EA4A68-A4AB-41A8-9828-EBF0516DC0B0}" destId="{B1294BDC-EA14-456B-B784-BD4EFE479903}" srcOrd="1" destOrd="0" presId="urn:microsoft.com/office/officeart/2005/8/layout/process2"/>
    <dgm:cxn modelId="{B7509C84-D623-4A1B-8B80-9215A670FF3F}" type="presOf" srcId="{54C4C5FF-1572-47F0-82DA-B4985EB34489}" destId="{125DA4AC-9F93-4987-A462-F6DD6F2AEA77}" srcOrd="1" destOrd="0" presId="urn:microsoft.com/office/officeart/2005/8/layout/process2"/>
    <dgm:cxn modelId="{E734B421-6A0B-4D6D-B126-C23EA4DE09C0}" type="presOf" srcId="{96562DE2-CB81-46E5-A46B-E0135D2AA80B}" destId="{4AC1D04A-B5CF-45AE-8DD5-925C4566CD49}" srcOrd="0" destOrd="0" presId="urn:microsoft.com/office/officeart/2005/8/layout/process2"/>
    <dgm:cxn modelId="{BD965617-469C-4C08-8090-FD12459E5130}" srcId="{FE79F7D0-299C-4A7D-AF88-B6DA5BFDBFAC}" destId="{96562DE2-CB81-46E5-A46B-E0135D2AA80B}" srcOrd="2" destOrd="0" parTransId="{E8FC4445-9721-4B57-BED6-00069A138DAC}" sibTransId="{19F04CBA-4856-462A-9E47-9C3666EBA1D1}"/>
    <dgm:cxn modelId="{4A7D47A3-436C-4585-87E0-F1E7CBFB9119}" type="presOf" srcId="{FE79F7D0-299C-4A7D-AF88-B6DA5BFDBFAC}" destId="{126C1A43-D933-4512-92A9-896F256F619A}" srcOrd="0" destOrd="0" presId="urn:microsoft.com/office/officeart/2005/8/layout/process2"/>
    <dgm:cxn modelId="{F5EAB8CF-5034-40B2-846D-A09718FA6D75}" srcId="{FE79F7D0-299C-4A7D-AF88-B6DA5BFDBFAC}" destId="{424E311D-F5BB-4056-BAEC-B30BD1AE837B}" srcOrd="3" destOrd="0" parTransId="{55FCC44B-302C-40B6-83E2-5DF782547920}" sibTransId="{219902B6-EA08-49F7-94E8-CD3D5C9E5102}"/>
    <dgm:cxn modelId="{018E72F8-64F0-43A9-8374-328D8E974476}" type="presOf" srcId="{19F04CBA-4856-462A-9E47-9C3666EBA1D1}" destId="{0B2DFCD5-8BC4-42C2-9DE3-85B08A865150}" srcOrd="1" destOrd="0" presId="urn:microsoft.com/office/officeart/2005/8/layout/process2"/>
    <dgm:cxn modelId="{FE85487E-6FF7-4DD2-9D68-8E53EBFDF968}" type="presOf" srcId="{3AB0252C-CB81-4F51-BD7D-D4AFCE7FF9F9}" destId="{A0361749-3339-4BE9-ADFA-AE2CCC213551}" srcOrd="0" destOrd="0" presId="urn:microsoft.com/office/officeart/2005/8/layout/process2"/>
    <dgm:cxn modelId="{DF9498ED-FC13-4ED6-ABB4-8F57B3CD81D3}" srcId="{FE79F7D0-299C-4A7D-AF88-B6DA5BFDBFAC}" destId="{3AB0252C-CB81-4F51-BD7D-D4AFCE7FF9F9}" srcOrd="0" destOrd="0" parTransId="{7FB9A81E-A566-4FB1-AEEF-61BB3FD308B2}" sibTransId="{43EA4A68-A4AB-41A8-9828-EBF0516DC0B0}"/>
    <dgm:cxn modelId="{3024E453-7B06-41C1-835B-C7E3BC5EB861}" type="presOf" srcId="{54C4C5FF-1572-47F0-82DA-B4985EB34489}" destId="{E125D94A-2D56-4FD3-BE83-18471BA5A598}" srcOrd="0" destOrd="0" presId="urn:microsoft.com/office/officeart/2005/8/layout/process2"/>
    <dgm:cxn modelId="{3D1F8DF9-568F-4C8A-95EA-4BE5D16C9C55}" type="presOf" srcId="{424E311D-F5BB-4056-BAEC-B30BD1AE837B}" destId="{4E597210-B5B0-4CEC-8AE3-EC7A81DBA6D3}" srcOrd="0" destOrd="0" presId="urn:microsoft.com/office/officeart/2005/8/layout/process2"/>
    <dgm:cxn modelId="{33071315-731C-466C-A9F4-983C6532263B}" type="presOf" srcId="{19F04CBA-4856-462A-9E47-9C3666EBA1D1}" destId="{135CA924-101D-4A64-8E8E-9CD2D59FC5A8}" srcOrd="0" destOrd="0" presId="urn:microsoft.com/office/officeart/2005/8/layout/process2"/>
    <dgm:cxn modelId="{2170826E-3D6A-4006-831B-350DFEE193D1}" type="presOf" srcId="{C96153CF-CE04-48E9-B728-790BD3D75ED3}" destId="{1E7A6A80-346D-4DEC-A7F2-35E0FF88E7FF}" srcOrd="0" destOrd="0" presId="urn:microsoft.com/office/officeart/2005/8/layout/process2"/>
    <dgm:cxn modelId="{2A777CE5-026A-4A25-8C0C-4C02F708EF0C}" type="presOf" srcId="{43EA4A68-A4AB-41A8-9828-EBF0516DC0B0}" destId="{8E5BCDC9-C445-4753-A758-AA150A4353DD}" srcOrd="0" destOrd="0" presId="urn:microsoft.com/office/officeart/2005/8/layout/process2"/>
    <dgm:cxn modelId="{D237DB05-DE64-4138-B055-60338D7729A6}" srcId="{FE79F7D0-299C-4A7D-AF88-B6DA5BFDBFAC}" destId="{C96153CF-CE04-48E9-B728-790BD3D75ED3}" srcOrd="1" destOrd="0" parTransId="{7187DF4D-9365-4B29-AF58-7A738C175B78}" sibTransId="{54C4C5FF-1572-47F0-82DA-B4985EB34489}"/>
    <dgm:cxn modelId="{84EBFB6E-AEDE-4778-9D7D-89B598A334D3}" type="presParOf" srcId="{126C1A43-D933-4512-92A9-896F256F619A}" destId="{A0361749-3339-4BE9-ADFA-AE2CCC213551}" srcOrd="0" destOrd="0" presId="urn:microsoft.com/office/officeart/2005/8/layout/process2"/>
    <dgm:cxn modelId="{74EF3D57-5F86-4849-80BC-45D9BFF6262D}" type="presParOf" srcId="{126C1A43-D933-4512-92A9-896F256F619A}" destId="{8E5BCDC9-C445-4753-A758-AA150A4353DD}" srcOrd="1" destOrd="0" presId="urn:microsoft.com/office/officeart/2005/8/layout/process2"/>
    <dgm:cxn modelId="{CADF81E0-E96B-46B9-9760-40EAFA9C5EFA}" type="presParOf" srcId="{8E5BCDC9-C445-4753-A758-AA150A4353DD}" destId="{B1294BDC-EA14-456B-B784-BD4EFE479903}" srcOrd="0" destOrd="0" presId="urn:microsoft.com/office/officeart/2005/8/layout/process2"/>
    <dgm:cxn modelId="{BA719A30-3D18-4461-B977-E020EF40FFE7}" type="presParOf" srcId="{126C1A43-D933-4512-92A9-896F256F619A}" destId="{1E7A6A80-346D-4DEC-A7F2-35E0FF88E7FF}" srcOrd="2" destOrd="0" presId="urn:microsoft.com/office/officeart/2005/8/layout/process2"/>
    <dgm:cxn modelId="{3272A8F2-8CBC-455E-B4AE-4B29078EC19F}" type="presParOf" srcId="{126C1A43-D933-4512-92A9-896F256F619A}" destId="{E125D94A-2D56-4FD3-BE83-18471BA5A598}" srcOrd="3" destOrd="0" presId="urn:microsoft.com/office/officeart/2005/8/layout/process2"/>
    <dgm:cxn modelId="{3F0A00B6-2EF4-400F-82CA-802A643F079E}" type="presParOf" srcId="{E125D94A-2D56-4FD3-BE83-18471BA5A598}" destId="{125DA4AC-9F93-4987-A462-F6DD6F2AEA77}" srcOrd="0" destOrd="0" presId="urn:microsoft.com/office/officeart/2005/8/layout/process2"/>
    <dgm:cxn modelId="{75D8BD4B-9CAB-4F0F-A88A-5A5EE5B35C98}" type="presParOf" srcId="{126C1A43-D933-4512-92A9-896F256F619A}" destId="{4AC1D04A-B5CF-45AE-8DD5-925C4566CD49}" srcOrd="4" destOrd="0" presId="urn:microsoft.com/office/officeart/2005/8/layout/process2"/>
    <dgm:cxn modelId="{C3F51D51-7E81-49F1-A748-2E3E91134F1F}" type="presParOf" srcId="{126C1A43-D933-4512-92A9-896F256F619A}" destId="{135CA924-101D-4A64-8E8E-9CD2D59FC5A8}" srcOrd="5" destOrd="0" presId="urn:microsoft.com/office/officeart/2005/8/layout/process2"/>
    <dgm:cxn modelId="{270C4E9F-7F0E-4B6C-8CDE-D9533CDD5440}" type="presParOf" srcId="{135CA924-101D-4A64-8E8E-9CD2D59FC5A8}" destId="{0B2DFCD5-8BC4-42C2-9DE3-85B08A865150}" srcOrd="0" destOrd="0" presId="urn:microsoft.com/office/officeart/2005/8/layout/process2"/>
    <dgm:cxn modelId="{8204D1DB-9078-4387-8F1D-3AA42BB39A78}" type="presParOf" srcId="{126C1A43-D933-4512-92A9-896F256F619A}" destId="{4E597210-B5B0-4CEC-8AE3-EC7A81DBA6D3}" srcOrd="6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79F7D0-299C-4A7D-AF88-B6DA5BFDBFA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AB0252C-CB81-4F51-BD7D-D4AFCE7FF9F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Fund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–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member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transfers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subject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to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credited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/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debitted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on repo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transactions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performed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automatically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by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Takasbank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Clearing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System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</a:t>
          </a:r>
          <a:endParaRPr lang="en-US" sz="14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7FB9A81E-A566-4FB1-AEEF-61BB3FD308B2}" type="parTrans" cxnId="{DF9498ED-FC13-4ED6-ABB4-8F57B3CD81D3}">
      <dgm:prSet/>
      <dgm:spPr/>
      <dgm:t>
        <a:bodyPr/>
        <a:lstStyle/>
        <a:p>
          <a:endParaRPr lang="en-US"/>
        </a:p>
      </dgm:t>
    </dgm:pt>
    <dgm:pt modelId="{43EA4A68-A4AB-41A8-9828-EBF0516DC0B0}" type="sibTrans" cxnId="{DF9498ED-FC13-4ED6-ABB4-8F57B3CD81D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b="0"/>
        </a:p>
      </dgm:t>
    </dgm:pt>
    <dgm:pt modelId="{C96153CF-CE04-48E9-B728-790BD3D75ED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Within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context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DVP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principle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receivables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blocked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as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amount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value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total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debts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</a:t>
          </a:r>
        </a:p>
        <a:p>
          <a:pPr algn="l"/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	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-But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this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principle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is not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valid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CBRT.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Firstly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receivables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of CBRT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sent,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then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CBRT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fulfills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its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settlement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obligations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.</a:t>
          </a:r>
          <a:endParaRPr lang="en-US" sz="1400" b="1" kern="1200" dirty="0">
            <a:solidFill>
              <a:srgbClr val="FF0000"/>
            </a:solidFill>
            <a:latin typeface="+mn-lt"/>
            <a:ea typeface="+mn-ea"/>
            <a:cs typeface="Arial" charset="0"/>
          </a:endParaRPr>
        </a:p>
      </dgm:t>
    </dgm:pt>
    <dgm:pt modelId="{7187DF4D-9365-4B29-AF58-7A738C175B78}" type="parTrans" cxnId="{D237DB05-DE64-4138-B055-60338D7729A6}">
      <dgm:prSet/>
      <dgm:spPr/>
      <dgm:t>
        <a:bodyPr/>
        <a:lstStyle/>
        <a:p>
          <a:endParaRPr lang="en-US"/>
        </a:p>
      </dgm:t>
    </dgm:pt>
    <dgm:pt modelId="{54C4C5FF-1572-47F0-82DA-B4985EB34489}" type="sibTrans" cxnId="{D237DB05-DE64-4138-B055-60338D7729A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b="0"/>
        </a:p>
      </dgm:t>
    </dgm:pt>
    <dgm:pt modelId="{96562DE2-CB81-46E5-A46B-E0135D2AA80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Blocking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is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considered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beginning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from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most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liquid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one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to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less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liquid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one</a:t>
          </a:r>
          <a:endParaRPr lang="en-US" sz="14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E8FC4445-9721-4B57-BED6-00069A138DAC}" type="parTrans" cxnId="{BD965617-469C-4C08-8090-FD12459E5130}">
      <dgm:prSet/>
      <dgm:spPr/>
      <dgm:t>
        <a:bodyPr/>
        <a:lstStyle/>
        <a:p>
          <a:endParaRPr lang="en-US"/>
        </a:p>
      </dgm:t>
    </dgm:pt>
    <dgm:pt modelId="{19F04CBA-4856-462A-9E47-9C3666EBA1D1}" type="sibTrans" cxnId="{BD965617-469C-4C08-8090-FD12459E513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b="0"/>
        </a:p>
      </dgm:t>
    </dgm:pt>
    <dgm:pt modelId="{424E311D-F5BB-4056-BAEC-B30BD1AE837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Release of blockage is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considered</a:t>
          </a:r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beginning from the less liquid one to the most liquid one. </a:t>
          </a:r>
          <a:endParaRPr lang="en-US" sz="14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gm:t>
    </dgm:pt>
    <dgm:pt modelId="{55FCC44B-302C-40B6-83E2-5DF782547920}" type="parTrans" cxnId="{F5EAB8CF-5034-40B2-846D-A09718FA6D75}">
      <dgm:prSet/>
      <dgm:spPr/>
      <dgm:t>
        <a:bodyPr/>
        <a:lstStyle/>
        <a:p>
          <a:endParaRPr lang="en-US"/>
        </a:p>
      </dgm:t>
    </dgm:pt>
    <dgm:pt modelId="{219902B6-EA08-49F7-94E8-CD3D5C9E5102}" type="sibTrans" cxnId="{F5EAB8CF-5034-40B2-846D-A09718FA6D75}">
      <dgm:prSet custT="1"/>
      <dgm:spPr/>
      <dgm:t>
        <a:bodyPr/>
        <a:lstStyle/>
        <a:p>
          <a:endParaRPr lang="en-US" sz="2000"/>
        </a:p>
      </dgm:t>
    </dgm:pt>
    <dgm:pt modelId="{126C1A43-D933-4512-92A9-896F256F619A}" type="pres">
      <dgm:prSet presAssocID="{FE79F7D0-299C-4A7D-AF88-B6DA5BFDBFAC}" presName="linearFlow" presStyleCnt="0">
        <dgm:presLayoutVars>
          <dgm:resizeHandles val="exact"/>
        </dgm:presLayoutVars>
      </dgm:prSet>
      <dgm:spPr/>
    </dgm:pt>
    <dgm:pt modelId="{A0361749-3339-4BE9-ADFA-AE2CCC213551}" type="pres">
      <dgm:prSet presAssocID="{3AB0252C-CB81-4F51-BD7D-D4AFCE7FF9F9}" presName="node" presStyleLbl="node1" presStyleIdx="0" presStyleCnt="4" custScaleX="235447" custScaleY="72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BCDC9-C445-4753-A758-AA150A4353DD}" type="pres">
      <dgm:prSet presAssocID="{43EA4A68-A4AB-41A8-9828-EBF0516DC0B0}" presName="sibTrans" presStyleLbl="sibTrans2D1" presStyleIdx="0" presStyleCnt="3" custAng="10800000" custFlipVert="1" custFlipHor="0" custScaleX="87791" custScaleY="210353"/>
      <dgm:spPr/>
      <dgm:t>
        <a:bodyPr/>
        <a:lstStyle/>
        <a:p>
          <a:endParaRPr lang="en-US"/>
        </a:p>
      </dgm:t>
    </dgm:pt>
    <dgm:pt modelId="{B1294BDC-EA14-456B-B784-BD4EFE479903}" type="pres">
      <dgm:prSet presAssocID="{43EA4A68-A4AB-41A8-9828-EBF0516DC0B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E7A6A80-346D-4DEC-A7F2-35E0FF88E7FF}" type="pres">
      <dgm:prSet presAssocID="{C96153CF-CE04-48E9-B728-790BD3D75ED3}" presName="node" presStyleLbl="node1" presStyleIdx="1" presStyleCnt="4" custScaleX="235447" custScaleY="99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5D94A-2D56-4FD3-BE83-18471BA5A598}" type="pres">
      <dgm:prSet presAssocID="{54C4C5FF-1572-47F0-82DA-B4985EB34489}" presName="sibTrans" presStyleLbl="sibTrans2D1" presStyleIdx="1" presStyleCnt="3" custAng="10800000" custFlipVert="1" custFlipHor="0" custScaleX="100003" custScaleY="200989"/>
      <dgm:spPr/>
      <dgm:t>
        <a:bodyPr/>
        <a:lstStyle/>
        <a:p>
          <a:endParaRPr lang="en-US"/>
        </a:p>
      </dgm:t>
    </dgm:pt>
    <dgm:pt modelId="{125DA4AC-9F93-4987-A462-F6DD6F2AEA77}" type="pres">
      <dgm:prSet presAssocID="{54C4C5FF-1572-47F0-82DA-B4985EB3448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AC1D04A-B5CF-45AE-8DD5-925C4566CD49}" type="pres">
      <dgm:prSet presAssocID="{96562DE2-CB81-46E5-A46B-E0135D2AA80B}" presName="node" presStyleLbl="node1" presStyleIdx="2" presStyleCnt="4" custScaleX="235447" custScaleY="68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CA924-101D-4A64-8E8E-9CD2D59FC5A8}" type="pres">
      <dgm:prSet presAssocID="{19F04CBA-4856-462A-9E47-9C3666EBA1D1}" presName="sibTrans" presStyleLbl="sibTrans2D1" presStyleIdx="2" presStyleCnt="3" custAng="10800000" custFlipVert="1" custFlipHor="0" custScaleX="101146" custScaleY="237728"/>
      <dgm:spPr/>
      <dgm:t>
        <a:bodyPr/>
        <a:lstStyle/>
        <a:p>
          <a:endParaRPr lang="en-US"/>
        </a:p>
      </dgm:t>
    </dgm:pt>
    <dgm:pt modelId="{0B2DFCD5-8BC4-42C2-9DE3-85B08A865150}" type="pres">
      <dgm:prSet presAssocID="{19F04CBA-4856-462A-9E47-9C3666EBA1D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E597210-B5B0-4CEC-8AE3-EC7A81DBA6D3}" type="pres">
      <dgm:prSet presAssocID="{424E311D-F5BB-4056-BAEC-B30BD1AE837B}" presName="node" presStyleLbl="node1" presStyleIdx="3" presStyleCnt="4" custScaleX="235447" custScaleY="61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14D97-04D9-45AE-AB4A-F55175636F44}" type="presOf" srcId="{43EA4A68-A4AB-41A8-9828-EBF0516DC0B0}" destId="{B1294BDC-EA14-456B-B784-BD4EFE479903}" srcOrd="1" destOrd="0" presId="urn:microsoft.com/office/officeart/2005/8/layout/process2"/>
    <dgm:cxn modelId="{8528751A-982D-4961-8733-964D1437A3F6}" type="presOf" srcId="{C96153CF-CE04-48E9-B728-790BD3D75ED3}" destId="{1E7A6A80-346D-4DEC-A7F2-35E0FF88E7FF}" srcOrd="0" destOrd="0" presId="urn:microsoft.com/office/officeart/2005/8/layout/process2"/>
    <dgm:cxn modelId="{BD965617-469C-4C08-8090-FD12459E5130}" srcId="{FE79F7D0-299C-4A7D-AF88-B6DA5BFDBFAC}" destId="{96562DE2-CB81-46E5-A46B-E0135D2AA80B}" srcOrd="2" destOrd="0" parTransId="{E8FC4445-9721-4B57-BED6-00069A138DAC}" sibTransId="{19F04CBA-4856-462A-9E47-9C3666EBA1D1}"/>
    <dgm:cxn modelId="{018F08C6-2CAA-4E5F-81BD-4CB00C9B5B8A}" type="presOf" srcId="{424E311D-F5BB-4056-BAEC-B30BD1AE837B}" destId="{4E597210-B5B0-4CEC-8AE3-EC7A81DBA6D3}" srcOrd="0" destOrd="0" presId="urn:microsoft.com/office/officeart/2005/8/layout/process2"/>
    <dgm:cxn modelId="{81CA86A3-9B66-40E5-8CF3-8AC085A374E7}" type="presOf" srcId="{54C4C5FF-1572-47F0-82DA-B4985EB34489}" destId="{125DA4AC-9F93-4987-A462-F6DD6F2AEA77}" srcOrd="1" destOrd="0" presId="urn:microsoft.com/office/officeart/2005/8/layout/process2"/>
    <dgm:cxn modelId="{F5EAB8CF-5034-40B2-846D-A09718FA6D75}" srcId="{FE79F7D0-299C-4A7D-AF88-B6DA5BFDBFAC}" destId="{424E311D-F5BB-4056-BAEC-B30BD1AE837B}" srcOrd="3" destOrd="0" parTransId="{55FCC44B-302C-40B6-83E2-5DF782547920}" sibTransId="{219902B6-EA08-49F7-94E8-CD3D5C9E5102}"/>
    <dgm:cxn modelId="{51A0801B-D0BB-410D-B4F5-1E5538556A42}" type="presOf" srcId="{FE79F7D0-299C-4A7D-AF88-B6DA5BFDBFAC}" destId="{126C1A43-D933-4512-92A9-896F256F619A}" srcOrd="0" destOrd="0" presId="urn:microsoft.com/office/officeart/2005/8/layout/process2"/>
    <dgm:cxn modelId="{D06FD1F8-EBD6-45E2-B6BF-AE948C2B0A1C}" type="presOf" srcId="{43EA4A68-A4AB-41A8-9828-EBF0516DC0B0}" destId="{8E5BCDC9-C445-4753-A758-AA150A4353DD}" srcOrd="0" destOrd="0" presId="urn:microsoft.com/office/officeart/2005/8/layout/process2"/>
    <dgm:cxn modelId="{DF9498ED-FC13-4ED6-ABB4-8F57B3CD81D3}" srcId="{FE79F7D0-299C-4A7D-AF88-B6DA5BFDBFAC}" destId="{3AB0252C-CB81-4F51-BD7D-D4AFCE7FF9F9}" srcOrd="0" destOrd="0" parTransId="{7FB9A81E-A566-4FB1-AEEF-61BB3FD308B2}" sibTransId="{43EA4A68-A4AB-41A8-9828-EBF0516DC0B0}"/>
    <dgm:cxn modelId="{A2400CC2-7BC9-426E-839E-6047AE7D9383}" type="presOf" srcId="{3AB0252C-CB81-4F51-BD7D-D4AFCE7FF9F9}" destId="{A0361749-3339-4BE9-ADFA-AE2CCC213551}" srcOrd="0" destOrd="0" presId="urn:microsoft.com/office/officeart/2005/8/layout/process2"/>
    <dgm:cxn modelId="{6E06082E-8141-41A1-9981-09C76FF70964}" type="presOf" srcId="{19F04CBA-4856-462A-9E47-9C3666EBA1D1}" destId="{0B2DFCD5-8BC4-42C2-9DE3-85B08A865150}" srcOrd="1" destOrd="0" presId="urn:microsoft.com/office/officeart/2005/8/layout/process2"/>
    <dgm:cxn modelId="{8716ECD2-25CE-4142-ABE3-BA3A9EA13620}" type="presOf" srcId="{19F04CBA-4856-462A-9E47-9C3666EBA1D1}" destId="{135CA924-101D-4A64-8E8E-9CD2D59FC5A8}" srcOrd="0" destOrd="0" presId="urn:microsoft.com/office/officeart/2005/8/layout/process2"/>
    <dgm:cxn modelId="{63F3CD0C-7DE3-4878-8327-054B1FBEECB2}" type="presOf" srcId="{96562DE2-CB81-46E5-A46B-E0135D2AA80B}" destId="{4AC1D04A-B5CF-45AE-8DD5-925C4566CD49}" srcOrd="0" destOrd="0" presId="urn:microsoft.com/office/officeart/2005/8/layout/process2"/>
    <dgm:cxn modelId="{24E6135D-2904-4BC9-BAB1-7DE2D64C08D9}" type="presOf" srcId="{54C4C5FF-1572-47F0-82DA-B4985EB34489}" destId="{E125D94A-2D56-4FD3-BE83-18471BA5A598}" srcOrd="0" destOrd="0" presId="urn:microsoft.com/office/officeart/2005/8/layout/process2"/>
    <dgm:cxn modelId="{D237DB05-DE64-4138-B055-60338D7729A6}" srcId="{FE79F7D0-299C-4A7D-AF88-B6DA5BFDBFAC}" destId="{C96153CF-CE04-48E9-B728-790BD3D75ED3}" srcOrd="1" destOrd="0" parTransId="{7187DF4D-9365-4B29-AF58-7A738C175B78}" sibTransId="{54C4C5FF-1572-47F0-82DA-B4985EB34489}"/>
    <dgm:cxn modelId="{E31C966A-7B6B-4C5A-877B-23107C87FEB0}" type="presParOf" srcId="{126C1A43-D933-4512-92A9-896F256F619A}" destId="{A0361749-3339-4BE9-ADFA-AE2CCC213551}" srcOrd="0" destOrd="0" presId="urn:microsoft.com/office/officeart/2005/8/layout/process2"/>
    <dgm:cxn modelId="{A84B29DB-647F-4A14-95F4-E24E392ECCCB}" type="presParOf" srcId="{126C1A43-D933-4512-92A9-896F256F619A}" destId="{8E5BCDC9-C445-4753-A758-AA150A4353DD}" srcOrd="1" destOrd="0" presId="urn:microsoft.com/office/officeart/2005/8/layout/process2"/>
    <dgm:cxn modelId="{7E74463D-3355-43D7-B6CC-4232D868636F}" type="presParOf" srcId="{8E5BCDC9-C445-4753-A758-AA150A4353DD}" destId="{B1294BDC-EA14-456B-B784-BD4EFE479903}" srcOrd="0" destOrd="0" presId="urn:microsoft.com/office/officeart/2005/8/layout/process2"/>
    <dgm:cxn modelId="{9E06B8A4-2B89-46EC-B819-EB7B054AA90B}" type="presParOf" srcId="{126C1A43-D933-4512-92A9-896F256F619A}" destId="{1E7A6A80-346D-4DEC-A7F2-35E0FF88E7FF}" srcOrd="2" destOrd="0" presId="urn:microsoft.com/office/officeart/2005/8/layout/process2"/>
    <dgm:cxn modelId="{3ED6A8D8-37FA-419C-A0E4-F311AD9D6924}" type="presParOf" srcId="{126C1A43-D933-4512-92A9-896F256F619A}" destId="{E125D94A-2D56-4FD3-BE83-18471BA5A598}" srcOrd="3" destOrd="0" presId="urn:microsoft.com/office/officeart/2005/8/layout/process2"/>
    <dgm:cxn modelId="{39B3C629-3C42-48DD-864D-BDA69F728554}" type="presParOf" srcId="{E125D94A-2D56-4FD3-BE83-18471BA5A598}" destId="{125DA4AC-9F93-4987-A462-F6DD6F2AEA77}" srcOrd="0" destOrd="0" presId="urn:microsoft.com/office/officeart/2005/8/layout/process2"/>
    <dgm:cxn modelId="{A3AD674F-3E9A-491B-A1F8-AB8A28653F5D}" type="presParOf" srcId="{126C1A43-D933-4512-92A9-896F256F619A}" destId="{4AC1D04A-B5CF-45AE-8DD5-925C4566CD49}" srcOrd="4" destOrd="0" presId="urn:microsoft.com/office/officeart/2005/8/layout/process2"/>
    <dgm:cxn modelId="{7E12D408-0A60-4C41-AC4E-7C9774C39E8A}" type="presParOf" srcId="{126C1A43-D933-4512-92A9-896F256F619A}" destId="{135CA924-101D-4A64-8E8E-9CD2D59FC5A8}" srcOrd="5" destOrd="0" presId="urn:microsoft.com/office/officeart/2005/8/layout/process2"/>
    <dgm:cxn modelId="{2025D2CE-42F3-41BE-858E-90A995BB9FA8}" type="presParOf" srcId="{135CA924-101D-4A64-8E8E-9CD2D59FC5A8}" destId="{0B2DFCD5-8BC4-42C2-9DE3-85B08A865150}" srcOrd="0" destOrd="0" presId="urn:microsoft.com/office/officeart/2005/8/layout/process2"/>
    <dgm:cxn modelId="{05D7A51B-518D-4920-AC5E-D4F9CAC579C9}" type="presParOf" srcId="{126C1A43-D933-4512-92A9-896F256F619A}" destId="{4E597210-B5B0-4CEC-8AE3-EC7A81DBA6D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09F5CB-D97D-43F7-836A-1B8ACE5273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1591C-975C-4DEB-9230-0EECC19B4643}">
      <dgm:prSet custT="1"/>
      <dgm:spPr/>
      <dgm:t>
        <a:bodyPr/>
        <a:lstStyle/>
        <a:p>
          <a:pPr rtl="0"/>
          <a:r>
            <a:rPr lang="en-US" sz="1200" noProof="0" dirty="0" smtClean="0">
              <a:latin typeface="+mn-lt"/>
            </a:rPr>
            <a:t> </a:t>
          </a:r>
          <a:r>
            <a:rPr lang="en-US" sz="1400" noProof="0" dirty="0" smtClean="0">
              <a:latin typeface="Calibri" panose="020F0502020204030204" pitchFamily="34" charset="0"/>
            </a:rPr>
            <a:t>Banks and brokerage houses (direct clearing members)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4F85EFF9-B47A-479F-9AA4-8B39F863E398}" type="parTrans" cxnId="{6589F0A0-0ECE-420B-AC8F-53FAB6F79BC7}">
      <dgm:prSet/>
      <dgm:spPr/>
      <dgm:t>
        <a:bodyPr/>
        <a:lstStyle/>
        <a:p>
          <a:endParaRPr lang="en-US" dirty="0"/>
        </a:p>
      </dgm:t>
    </dgm:pt>
    <dgm:pt modelId="{159DD59E-D32B-49C1-8620-9B6151B5D2EC}" type="sibTrans" cxnId="{6589F0A0-0ECE-420B-AC8F-53FAB6F79BC7}">
      <dgm:prSet/>
      <dgm:spPr/>
      <dgm:t>
        <a:bodyPr/>
        <a:lstStyle/>
        <a:p>
          <a:endParaRPr lang="en-US" dirty="0"/>
        </a:p>
      </dgm:t>
    </dgm:pt>
    <dgm:pt modelId="{66D693AB-BD04-4675-BFBC-4B41283E3758}">
      <dgm:prSet custT="1"/>
      <dgm:spPr/>
      <dgm:t>
        <a:bodyPr/>
        <a:lstStyle/>
        <a:p>
          <a:pPr rtl="0"/>
          <a:r>
            <a:rPr lang="en-US" sz="1400" noProof="0" dirty="0" smtClean="0">
              <a:latin typeface="Calibri" panose="020F0502020204030204" pitchFamily="34" charset="0"/>
            </a:rPr>
            <a:t> NCM, DCM and GCM structure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0B97DBC2-61F1-4E80-A367-CBD8C9983CEC}" type="parTrans" cxnId="{6F639AB9-5BF0-45D2-9516-0ADF6A1ADCE5}">
      <dgm:prSet/>
      <dgm:spPr/>
      <dgm:t>
        <a:bodyPr/>
        <a:lstStyle/>
        <a:p>
          <a:endParaRPr lang="en-US" dirty="0"/>
        </a:p>
      </dgm:t>
    </dgm:pt>
    <dgm:pt modelId="{4376A4B0-559D-4EF4-9E7B-86468C614D77}" type="sibTrans" cxnId="{6F639AB9-5BF0-45D2-9516-0ADF6A1ADCE5}">
      <dgm:prSet/>
      <dgm:spPr/>
      <dgm:t>
        <a:bodyPr/>
        <a:lstStyle/>
        <a:p>
          <a:endParaRPr lang="en-US" dirty="0"/>
        </a:p>
      </dgm:t>
    </dgm:pt>
    <dgm:pt modelId="{8680A137-59B5-45B9-ACD7-FFF14AE5ABDB}">
      <dgm:prSet/>
      <dgm:spPr/>
      <dgm:t>
        <a:bodyPr/>
        <a:lstStyle/>
        <a:p>
          <a:pPr rtl="0"/>
          <a:r>
            <a:rPr lang="en-US" b="1" noProof="0" dirty="0" smtClean="0">
              <a:latin typeface="ErasMedium" panose="00000400000000000000" pitchFamily="2" charset="-94"/>
            </a:rPr>
            <a:t>Securities traded</a:t>
          </a:r>
          <a:endParaRPr lang="en-US" b="1" noProof="0" dirty="0">
            <a:latin typeface="ErasMedium" panose="00000400000000000000" pitchFamily="2" charset="-94"/>
          </a:endParaRPr>
        </a:p>
      </dgm:t>
    </dgm:pt>
    <dgm:pt modelId="{537BA956-A252-45D9-B539-38345C655AA9}" type="parTrans" cxnId="{A2E2F719-351F-40E0-9C37-817E6C0221CA}">
      <dgm:prSet/>
      <dgm:spPr/>
      <dgm:t>
        <a:bodyPr/>
        <a:lstStyle/>
        <a:p>
          <a:endParaRPr lang="en-US" dirty="0"/>
        </a:p>
      </dgm:t>
    </dgm:pt>
    <dgm:pt modelId="{1DD6B816-BBE4-4649-9ACA-072015063E68}" type="sibTrans" cxnId="{A2E2F719-351F-40E0-9C37-817E6C0221CA}">
      <dgm:prSet/>
      <dgm:spPr/>
      <dgm:t>
        <a:bodyPr/>
        <a:lstStyle/>
        <a:p>
          <a:endParaRPr lang="en-US" dirty="0"/>
        </a:p>
      </dgm:t>
    </dgm:pt>
    <dgm:pt modelId="{0F16370A-894B-49C1-83B2-4240327FE589}">
      <dgm:prSet custT="1"/>
      <dgm:spPr/>
      <dgm:t>
        <a:bodyPr/>
        <a:lstStyle/>
        <a:p>
          <a:pPr rtl="0"/>
          <a:r>
            <a:rPr lang="en-US" sz="1400" noProof="0" dirty="0" smtClean="0">
              <a:latin typeface="Calibri" panose="020F0502020204030204" pitchFamily="34" charset="0"/>
            </a:rPr>
            <a:t>Futures on Single Stocks, BIST30 Index , Currencies (EURTRY, USDTRY, EURUSD), Gold (XAUTRY, XAUUSD), Electricity, Wheat, Cotton, Metal, ETF, O/N Repo Rate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6136C1AD-2032-4E98-ABCE-114F2E71B53C}" type="parTrans" cxnId="{C7CE2806-8353-40A3-BE0C-39459B6F5E58}">
      <dgm:prSet/>
      <dgm:spPr/>
      <dgm:t>
        <a:bodyPr/>
        <a:lstStyle/>
        <a:p>
          <a:endParaRPr lang="en-US" dirty="0"/>
        </a:p>
      </dgm:t>
    </dgm:pt>
    <dgm:pt modelId="{19CA3087-CCCB-47DB-BC55-11194AFB0259}" type="sibTrans" cxnId="{C7CE2806-8353-40A3-BE0C-39459B6F5E58}">
      <dgm:prSet/>
      <dgm:spPr/>
      <dgm:t>
        <a:bodyPr/>
        <a:lstStyle/>
        <a:p>
          <a:endParaRPr lang="en-US" dirty="0"/>
        </a:p>
      </dgm:t>
    </dgm:pt>
    <dgm:pt modelId="{70013A9F-052A-402C-8536-65C22F92D6EA}">
      <dgm:prSet custT="1"/>
      <dgm:spPr/>
      <dgm:t>
        <a:bodyPr/>
        <a:lstStyle/>
        <a:p>
          <a:pPr rtl="0"/>
          <a:r>
            <a:rPr lang="en-US" sz="1400" noProof="0" dirty="0" smtClean="0">
              <a:latin typeface="Calibri" panose="020F0502020204030204" pitchFamily="34" charset="0"/>
            </a:rPr>
            <a:t> Options (Single Stocks, BIST30 Index), USDTRY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E0A44B6B-5EC6-4810-A2B8-D0C406E2231B}" type="parTrans" cxnId="{542D8D56-7791-47BE-9821-57584F2AB327}">
      <dgm:prSet/>
      <dgm:spPr/>
      <dgm:t>
        <a:bodyPr/>
        <a:lstStyle/>
        <a:p>
          <a:endParaRPr lang="en-US" dirty="0"/>
        </a:p>
      </dgm:t>
    </dgm:pt>
    <dgm:pt modelId="{509F3B32-A84B-4A7D-BECF-C77666905577}" type="sibTrans" cxnId="{542D8D56-7791-47BE-9821-57584F2AB327}">
      <dgm:prSet/>
      <dgm:spPr/>
      <dgm:t>
        <a:bodyPr/>
        <a:lstStyle/>
        <a:p>
          <a:endParaRPr lang="en-US" dirty="0"/>
        </a:p>
      </dgm:t>
    </dgm:pt>
    <dgm:pt modelId="{FC8EDB45-7CCB-4F2D-BE73-3B51B3925544}">
      <dgm:prSet/>
      <dgm:spPr/>
      <dgm:t>
        <a:bodyPr/>
        <a:lstStyle/>
        <a:p>
          <a:pPr rtl="0"/>
          <a:r>
            <a:rPr lang="en-US" b="1" noProof="0" dirty="0" err="1" smtClean="0">
              <a:latin typeface="ErasMedium" panose="00000400000000000000" pitchFamily="2" charset="-94"/>
            </a:rPr>
            <a:t>Takasbank</a:t>
          </a:r>
          <a:r>
            <a:rPr lang="en-US" b="1" noProof="0" dirty="0" smtClean="0">
              <a:latin typeface="ErasMedium" panose="00000400000000000000" pitchFamily="2" charset="-94"/>
            </a:rPr>
            <a:t> services</a:t>
          </a:r>
          <a:endParaRPr lang="en-US" b="1" noProof="0" dirty="0">
            <a:latin typeface="ErasMedium" panose="00000400000000000000" pitchFamily="2" charset="-94"/>
          </a:endParaRPr>
        </a:p>
      </dgm:t>
    </dgm:pt>
    <dgm:pt modelId="{2AAA8C47-2FCE-4AFB-BDA3-14099385DF81}" type="parTrans" cxnId="{43230D73-FFCB-412A-A753-CB3A66E4D7BA}">
      <dgm:prSet/>
      <dgm:spPr/>
      <dgm:t>
        <a:bodyPr/>
        <a:lstStyle/>
        <a:p>
          <a:endParaRPr lang="en-US" dirty="0"/>
        </a:p>
      </dgm:t>
    </dgm:pt>
    <dgm:pt modelId="{54082DA0-8A2C-4CB4-879A-CC367F28C25F}" type="sibTrans" cxnId="{43230D73-FFCB-412A-A753-CB3A66E4D7BA}">
      <dgm:prSet/>
      <dgm:spPr/>
      <dgm:t>
        <a:bodyPr/>
        <a:lstStyle/>
        <a:p>
          <a:endParaRPr lang="en-US" dirty="0"/>
        </a:p>
      </dgm:t>
    </dgm:pt>
    <dgm:pt modelId="{9C75D3D2-04BB-4B2F-A563-055A19938C4E}">
      <dgm:prSet custT="1"/>
      <dgm:spPr/>
      <dgm:t>
        <a:bodyPr/>
        <a:lstStyle/>
        <a:p>
          <a:pPr rtl="0"/>
          <a:r>
            <a:rPr lang="en-US" sz="1200" noProof="0" dirty="0" smtClean="0">
              <a:latin typeface="ErasMedium" panose="00000400000000000000" pitchFamily="2" charset="-94"/>
            </a:rPr>
            <a:t> </a:t>
          </a:r>
          <a:r>
            <a:rPr lang="en-US" sz="1400" noProof="0" dirty="0" smtClean="0">
              <a:latin typeface="Calibri" panose="020F0502020204030204" pitchFamily="34" charset="0"/>
            </a:rPr>
            <a:t>CCP for </a:t>
          </a:r>
          <a:r>
            <a:rPr lang="en-US" sz="1400" noProof="0" dirty="0" err="1" smtClean="0">
              <a:latin typeface="Calibri" panose="020F0502020204030204" pitchFamily="34" charset="0"/>
            </a:rPr>
            <a:t>Borsa</a:t>
          </a:r>
          <a:r>
            <a:rPr lang="en-US" sz="1400" noProof="0" dirty="0" smtClean="0">
              <a:latin typeface="Calibri" panose="020F0502020204030204" pitchFamily="34" charset="0"/>
            </a:rPr>
            <a:t> Istanbul Futures and Options Market </a:t>
          </a:r>
          <a:r>
            <a:rPr lang="en-US" sz="1400" dirty="0" smtClean="0">
              <a:latin typeface="Calibri" panose="020F0502020204030204" pitchFamily="34" charset="0"/>
            </a:rPr>
            <a:t>since March 3, 2014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080CF701-A3EC-4534-AE2D-0FE213ECB2B0}" type="parTrans" cxnId="{AC6FFC3B-32D3-4D3E-8E43-99CA04F90AB2}">
      <dgm:prSet/>
      <dgm:spPr/>
      <dgm:t>
        <a:bodyPr/>
        <a:lstStyle/>
        <a:p>
          <a:endParaRPr lang="en-US" dirty="0"/>
        </a:p>
      </dgm:t>
    </dgm:pt>
    <dgm:pt modelId="{321A8AC7-DA55-4A90-9526-00AA6B9E9DE0}" type="sibTrans" cxnId="{AC6FFC3B-32D3-4D3E-8E43-99CA04F90AB2}">
      <dgm:prSet/>
      <dgm:spPr/>
      <dgm:t>
        <a:bodyPr/>
        <a:lstStyle/>
        <a:p>
          <a:endParaRPr lang="en-US" dirty="0"/>
        </a:p>
      </dgm:t>
    </dgm:pt>
    <dgm:pt modelId="{EF9AA702-E932-4B43-A733-625E92F1BAC9}">
      <dgm:prSet custT="1"/>
      <dgm:spPr/>
      <dgm:t>
        <a:bodyPr/>
        <a:lstStyle/>
        <a:p>
          <a:pPr rtl="0"/>
          <a:r>
            <a:rPr lang="en-US" sz="1400" noProof="0" dirty="0" smtClean="0">
              <a:latin typeface="Calibri" panose="020F0502020204030204" pitchFamily="34" charset="0"/>
            </a:rPr>
            <a:t> Determining clearing member acceptance criteria and </a:t>
          </a:r>
          <a:r>
            <a:rPr lang="en-US" sz="1400" noProof="0" dirty="0" err="1" smtClean="0">
              <a:latin typeface="Calibri" panose="020F0502020204030204" pitchFamily="34" charset="0"/>
            </a:rPr>
            <a:t>VaR</a:t>
          </a:r>
          <a:r>
            <a:rPr lang="en-US" sz="1400" noProof="0" dirty="0" smtClean="0">
              <a:latin typeface="Calibri" panose="020F0502020204030204" pitchFamily="34" charset="0"/>
            </a:rPr>
            <a:t> based risk limits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FFEF8713-8B21-4AF2-A5CD-5D6E84A4E410}" type="parTrans" cxnId="{2941D636-AA82-46A0-9596-CFC6FCB9912E}">
      <dgm:prSet/>
      <dgm:spPr/>
      <dgm:t>
        <a:bodyPr/>
        <a:lstStyle/>
        <a:p>
          <a:endParaRPr lang="en-US" dirty="0"/>
        </a:p>
      </dgm:t>
    </dgm:pt>
    <dgm:pt modelId="{C0F85A62-51AE-4798-80A6-7A34ED2085DC}" type="sibTrans" cxnId="{2941D636-AA82-46A0-9596-CFC6FCB9912E}">
      <dgm:prSet/>
      <dgm:spPr/>
      <dgm:t>
        <a:bodyPr/>
        <a:lstStyle/>
        <a:p>
          <a:endParaRPr lang="en-US" dirty="0"/>
        </a:p>
      </dgm:t>
    </dgm:pt>
    <dgm:pt modelId="{ECB1D168-5B10-4370-8D6B-CE9A6F60AC4F}">
      <dgm:prSet custT="1"/>
      <dgm:spPr/>
      <dgm:t>
        <a:bodyPr/>
        <a:lstStyle/>
        <a:p>
          <a:pPr rtl="0"/>
          <a:r>
            <a:rPr lang="en-US" sz="1400" noProof="0" dirty="0" smtClean="0">
              <a:latin typeface="Calibri" panose="020F0502020204030204" pitchFamily="34" charset="0"/>
            </a:rPr>
            <a:t> Determining position limits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46E979BC-3775-4BD6-93DC-CFE609712A78}" type="parTrans" cxnId="{991D5F65-56F2-4B5C-B129-95739DCC41B6}">
      <dgm:prSet/>
      <dgm:spPr/>
      <dgm:t>
        <a:bodyPr/>
        <a:lstStyle/>
        <a:p>
          <a:endParaRPr lang="en-US" dirty="0"/>
        </a:p>
      </dgm:t>
    </dgm:pt>
    <dgm:pt modelId="{F32BB50A-2E11-49DD-A3C0-99D0551735FE}" type="sibTrans" cxnId="{991D5F65-56F2-4B5C-B129-95739DCC41B6}">
      <dgm:prSet/>
      <dgm:spPr/>
      <dgm:t>
        <a:bodyPr/>
        <a:lstStyle/>
        <a:p>
          <a:endParaRPr lang="en-US" dirty="0"/>
        </a:p>
      </dgm:t>
    </dgm:pt>
    <dgm:pt modelId="{F7E41AEF-3D0F-4893-8072-A594521E1C99}">
      <dgm:prSet custT="1"/>
      <dgm:spPr/>
      <dgm:t>
        <a:bodyPr/>
        <a:lstStyle/>
        <a:p>
          <a:pPr rtl="0"/>
          <a:r>
            <a:rPr lang="en-US" sz="1400" noProof="0" dirty="0" smtClean="0">
              <a:latin typeface="Calibri" panose="020F0502020204030204" pitchFamily="34" charset="0"/>
            </a:rPr>
            <a:t> Determining the risk parameters, collateral types, compositions and haircuts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55C045D4-42EC-4C99-8DD4-B944DA660A61}" type="parTrans" cxnId="{3DEE3030-9A76-46E1-83BF-E07A6206F05A}">
      <dgm:prSet/>
      <dgm:spPr/>
      <dgm:t>
        <a:bodyPr/>
        <a:lstStyle/>
        <a:p>
          <a:endParaRPr lang="en-US" dirty="0"/>
        </a:p>
      </dgm:t>
    </dgm:pt>
    <dgm:pt modelId="{144E05A7-2D14-4B60-B61A-5334E0673D56}" type="sibTrans" cxnId="{3DEE3030-9A76-46E1-83BF-E07A6206F05A}">
      <dgm:prSet/>
      <dgm:spPr/>
      <dgm:t>
        <a:bodyPr/>
        <a:lstStyle/>
        <a:p>
          <a:endParaRPr lang="en-US" dirty="0"/>
        </a:p>
      </dgm:t>
    </dgm:pt>
    <dgm:pt modelId="{FE9B73D9-FF74-401B-B6EA-B760C652390E}">
      <dgm:prSet custT="1"/>
      <dgm:spPr/>
      <dgm:t>
        <a:bodyPr/>
        <a:lstStyle/>
        <a:p>
          <a:pPr rtl="0"/>
          <a:r>
            <a:rPr lang="en-US" sz="1400" noProof="0" dirty="0" smtClean="0">
              <a:latin typeface="Calibri" panose="020F0502020204030204" pitchFamily="34" charset="0"/>
            </a:rPr>
            <a:t> Collateral valuation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69847F79-0FAE-4F79-B951-898887AE02EA}" type="parTrans" cxnId="{67E694F6-1F08-4B0B-807B-E50884A142E5}">
      <dgm:prSet/>
      <dgm:spPr/>
      <dgm:t>
        <a:bodyPr/>
        <a:lstStyle/>
        <a:p>
          <a:endParaRPr lang="en-US" dirty="0"/>
        </a:p>
      </dgm:t>
    </dgm:pt>
    <dgm:pt modelId="{018B9AAF-C8AC-4934-9706-ED494486A8CE}" type="sibTrans" cxnId="{67E694F6-1F08-4B0B-807B-E50884A142E5}">
      <dgm:prSet/>
      <dgm:spPr/>
      <dgm:t>
        <a:bodyPr/>
        <a:lstStyle/>
        <a:p>
          <a:endParaRPr lang="en-US" dirty="0"/>
        </a:p>
      </dgm:t>
    </dgm:pt>
    <dgm:pt modelId="{D74C30F8-ECCF-41B3-9311-FBE7BCD4BE4D}">
      <dgm:prSet custT="1"/>
      <dgm:spPr/>
      <dgm:t>
        <a:bodyPr/>
        <a:lstStyle/>
        <a:p>
          <a:pPr rtl="0"/>
          <a:r>
            <a:rPr lang="en-US" sz="1400" noProof="0" dirty="0" smtClean="0">
              <a:latin typeface="Calibri" panose="020F0502020204030204" pitchFamily="34" charset="0"/>
            </a:rPr>
            <a:t> </a:t>
          </a:r>
          <a:r>
            <a:rPr lang="en-US" sz="1400" dirty="0" smtClean="0">
              <a:latin typeface="Calibri" panose="020F0502020204030204" pitchFamily="34" charset="0"/>
            </a:rPr>
            <a:t>3-layer risk management: pre-, at- and post-trade risk management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13627840-CE9A-45EA-9FF0-E6CA96BBFEBE}" type="parTrans" cxnId="{680AE600-8B95-4954-B6FE-DF5D07D99A86}">
      <dgm:prSet/>
      <dgm:spPr/>
      <dgm:t>
        <a:bodyPr/>
        <a:lstStyle/>
        <a:p>
          <a:endParaRPr lang="en-US" dirty="0"/>
        </a:p>
      </dgm:t>
    </dgm:pt>
    <dgm:pt modelId="{90AC661E-56FB-4DE1-AFA8-35D36261C35D}" type="sibTrans" cxnId="{680AE600-8B95-4954-B6FE-DF5D07D99A86}">
      <dgm:prSet/>
      <dgm:spPr/>
      <dgm:t>
        <a:bodyPr/>
        <a:lstStyle/>
        <a:p>
          <a:endParaRPr lang="en-US" dirty="0"/>
        </a:p>
      </dgm:t>
    </dgm:pt>
    <dgm:pt modelId="{8B07DCCE-CC14-4BEF-9C3C-4901322240DF}">
      <dgm:prSet custT="1"/>
      <dgm:spPr/>
      <dgm:t>
        <a:bodyPr/>
        <a:lstStyle/>
        <a:p>
          <a:pPr rtl="0"/>
          <a:r>
            <a:rPr lang="en-US" sz="1400" noProof="0" dirty="0" smtClean="0">
              <a:latin typeface="Calibri" panose="020F0502020204030204" pitchFamily="34" charset="0"/>
            </a:rPr>
            <a:t> Announcing margin calls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37D7A258-DA3C-45A2-A4FA-C7B2EBA328EB}" type="parTrans" cxnId="{0D2E6765-AEE4-4BCC-A238-65E788F5B2D3}">
      <dgm:prSet/>
      <dgm:spPr/>
      <dgm:t>
        <a:bodyPr/>
        <a:lstStyle/>
        <a:p>
          <a:endParaRPr lang="en-US" dirty="0"/>
        </a:p>
      </dgm:t>
    </dgm:pt>
    <dgm:pt modelId="{307E8020-8599-4F1B-8EDA-DC5837521E81}" type="sibTrans" cxnId="{0D2E6765-AEE4-4BCC-A238-65E788F5B2D3}">
      <dgm:prSet/>
      <dgm:spPr/>
      <dgm:t>
        <a:bodyPr/>
        <a:lstStyle/>
        <a:p>
          <a:endParaRPr lang="en-US" dirty="0"/>
        </a:p>
      </dgm:t>
    </dgm:pt>
    <dgm:pt modelId="{1C4876B2-D164-4668-AB4E-DAC5C26F0D1A}">
      <dgm:prSet custT="1"/>
      <dgm:spPr/>
      <dgm:t>
        <a:bodyPr/>
        <a:lstStyle/>
        <a:p>
          <a:pPr rtl="0"/>
          <a:r>
            <a:rPr lang="en-US" sz="1400" noProof="0" dirty="0" smtClean="0">
              <a:latin typeface="Calibri" panose="020F0502020204030204" pitchFamily="34" charset="0"/>
            </a:rPr>
            <a:t> Guarantee fund management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A262BFA9-A523-435B-B56F-FD49452C87B4}" type="parTrans" cxnId="{5C771087-55DA-476C-BD4B-549E6FDBCEDB}">
      <dgm:prSet/>
      <dgm:spPr/>
      <dgm:t>
        <a:bodyPr/>
        <a:lstStyle/>
        <a:p>
          <a:endParaRPr lang="en-US" dirty="0"/>
        </a:p>
      </dgm:t>
    </dgm:pt>
    <dgm:pt modelId="{CAC974FB-8DD1-4DEB-90F3-B8912AD0F208}" type="sibTrans" cxnId="{5C771087-55DA-476C-BD4B-549E6FDBCEDB}">
      <dgm:prSet/>
      <dgm:spPr/>
      <dgm:t>
        <a:bodyPr/>
        <a:lstStyle/>
        <a:p>
          <a:endParaRPr lang="en-US" dirty="0"/>
        </a:p>
      </dgm:t>
    </dgm:pt>
    <dgm:pt modelId="{2C3E6021-07D2-408A-A68A-B7D2E767241F}">
      <dgm:prSet custT="1"/>
      <dgm:spPr/>
      <dgm:t>
        <a:bodyPr/>
        <a:lstStyle/>
        <a:p>
          <a:pPr rtl="0"/>
          <a:r>
            <a:rPr lang="en-US" sz="1400" noProof="0" dirty="0" smtClean="0">
              <a:latin typeface="Calibri" panose="020F0502020204030204" pitchFamily="34" charset="0"/>
            </a:rPr>
            <a:t> Cash management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0E6EA85A-F861-404A-B9BA-270EF36F8264}" type="parTrans" cxnId="{E0961915-9AC2-44A2-A824-BC3BA4B9BDDE}">
      <dgm:prSet/>
      <dgm:spPr/>
      <dgm:t>
        <a:bodyPr/>
        <a:lstStyle/>
        <a:p>
          <a:endParaRPr lang="en-US" dirty="0"/>
        </a:p>
      </dgm:t>
    </dgm:pt>
    <dgm:pt modelId="{1E23AC2F-EA29-4236-8A4A-68969E131CDC}" type="sibTrans" cxnId="{E0961915-9AC2-44A2-A824-BC3BA4B9BDDE}">
      <dgm:prSet/>
      <dgm:spPr/>
      <dgm:t>
        <a:bodyPr/>
        <a:lstStyle/>
        <a:p>
          <a:endParaRPr lang="en-US" dirty="0"/>
        </a:p>
      </dgm:t>
    </dgm:pt>
    <dgm:pt modelId="{4BE13236-83D2-4B22-A1B7-4B0C904A8DE4}">
      <dgm:prSet custT="1"/>
      <dgm:spPr/>
      <dgm:t>
        <a:bodyPr/>
        <a:lstStyle/>
        <a:p>
          <a:pPr rtl="0"/>
          <a:r>
            <a:rPr lang="en-US" sz="1400" noProof="0" dirty="0" smtClean="0">
              <a:latin typeface="Calibri" panose="020F0502020204030204" pitchFamily="34" charset="0"/>
            </a:rPr>
            <a:t> Default management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005872D2-9285-40BC-9444-351F0F9BCCFE}" type="parTrans" cxnId="{FD10D76F-910E-4124-8068-6F4445319D81}">
      <dgm:prSet/>
      <dgm:spPr/>
      <dgm:t>
        <a:bodyPr/>
        <a:lstStyle/>
        <a:p>
          <a:endParaRPr lang="en-US" dirty="0"/>
        </a:p>
      </dgm:t>
    </dgm:pt>
    <dgm:pt modelId="{83C541D8-7A8B-437D-BF89-31EAC11C0F89}" type="sibTrans" cxnId="{FD10D76F-910E-4124-8068-6F4445319D81}">
      <dgm:prSet/>
      <dgm:spPr/>
      <dgm:t>
        <a:bodyPr/>
        <a:lstStyle/>
        <a:p>
          <a:endParaRPr lang="en-US" dirty="0"/>
        </a:p>
      </dgm:t>
    </dgm:pt>
    <dgm:pt modelId="{6075CB21-BBBF-4EFA-A304-A9DA0440DF4A}">
      <dgm:prSet/>
      <dgm:spPr/>
      <dgm:t>
        <a:bodyPr/>
        <a:lstStyle/>
        <a:p>
          <a:pPr rtl="0"/>
          <a:r>
            <a:rPr lang="en-US" b="1" noProof="0" dirty="0" smtClean="0">
              <a:latin typeface="ErasMedium" panose="00000400000000000000" pitchFamily="2" charset="-94"/>
            </a:rPr>
            <a:t>Members</a:t>
          </a:r>
          <a:endParaRPr lang="en-US" noProof="0" dirty="0">
            <a:latin typeface="ErasMedium" panose="00000400000000000000" pitchFamily="2" charset="-94"/>
          </a:endParaRPr>
        </a:p>
      </dgm:t>
    </dgm:pt>
    <dgm:pt modelId="{567ABF35-0098-4CDA-B1D8-BEE109CBB414}" type="sibTrans" cxnId="{9B3D4E16-3EE8-45B3-9EEF-C2E28853A249}">
      <dgm:prSet/>
      <dgm:spPr/>
      <dgm:t>
        <a:bodyPr/>
        <a:lstStyle/>
        <a:p>
          <a:endParaRPr lang="en-US" dirty="0"/>
        </a:p>
      </dgm:t>
    </dgm:pt>
    <dgm:pt modelId="{BAAB057E-710E-407D-9A2D-F9B65F5EC325}" type="parTrans" cxnId="{9B3D4E16-3EE8-45B3-9EEF-C2E28853A249}">
      <dgm:prSet/>
      <dgm:spPr/>
      <dgm:t>
        <a:bodyPr/>
        <a:lstStyle/>
        <a:p>
          <a:endParaRPr lang="en-US" dirty="0"/>
        </a:p>
      </dgm:t>
    </dgm:pt>
    <dgm:pt modelId="{24155E0A-003A-4D79-B01F-67FCAAE2E8EE}">
      <dgm:prSet/>
      <dgm:spPr/>
      <dgm:t>
        <a:bodyPr/>
        <a:lstStyle/>
        <a:p>
          <a:pPr rtl="0"/>
          <a:r>
            <a:rPr lang="en-US" b="1" noProof="0" dirty="0" smtClean="0">
              <a:latin typeface="ErasMedium" panose="00000400000000000000" pitchFamily="2" charset="-94"/>
            </a:rPr>
            <a:t>Takasbank CCP model</a:t>
          </a:r>
          <a:endParaRPr lang="en-US" b="1" noProof="0" dirty="0">
            <a:latin typeface="ErasMedium" panose="00000400000000000000" pitchFamily="2" charset="-94"/>
          </a:endParaRPr>
        </a:p>
      </dgm:t>
    </dgm:pt>
    <dgm:pt modelId="{506E0801-3407-40CD-9F4A-22E743BC1891}" type="parTrans" cxnId="{7BDE0A6B-B015-4AD9-A94F-DFFD633B0C39}">
      <dgm:prSet/>
      <dgm:spPr/>
      <dgm:t>
        <a:bodyPr/>
        <a:lstStyle/>
        <a:p>
          <a:endParaRPr lang="en-US" dirty="0"/>
        </a:p>
      </dgm:t>
    </dgm:pt>
    <dgm:pt modelId="{12BEB66E-0BDC-4B25-8044-B8B2E9555FAC}" type="sibTrans" cxnId="{7BDE0A6B-B015-4AD9-A94F-DFFD633B0C39}">
      <dgm:prSet/>
      <dgm:spPr/>
      <dgm:t>
        <a:bodyPr/>
        <a:lstStyle/>
        <a:p>
          <a:endParaRPr lang="en-US" dirty="0"/>
        </a:p>
      </dgm:t>
    </dgm:pt>
    <dgm:pt modelId="{7ABB347D-3E5D-4BC3-BCF9-4C1C194F2D61}">
      <dgm:prSet custT="1"/>
      <dgm:spPr/>
      <dgm:t>
        <a:bodyPr/>
        <a:lstStyle/>
        <a:p>
          <a:pPr marL="57150" indent="0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100" noProof="0" dirty="0" smtClean="0"/>
            <a:t> </a:t>
          </a:r>
          <a:r>
            <a:rPr lang="en-US" sz="1400" noProof="0" dirty="0" smtClean="0">
              <a:latin typeface="Calibri" panose="020F0502020204030204" pitchFamily="34" charset="0"/>
            </a:rPr>
            <a:t>Inline with EMIR and ESMA regulations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8EDDAD4D-0142-4DDD-B33A-16391B015E41}" type="parTrans" cxnId="{E2CC2621-01DC-40E2-BD94-20ED852696A5}">
      <dgm:prSet/>
      <dgm:spPr/>
      <dgm:t>
        <a:bodyPr/>
        <a:lstStyle/>
        <a:p>
          <a:endParaRPr lang="en-US" dirty="0"/>
        </a:p>
      </dgm:t>
    </dgm:pt>
    <dgm:pt modelId="{879B7B28-C690-49F8-B68F-D096A8ABE83F}" type="sibTrans" cxnId="{E2CC2621-01DC-40E2-BD94-20ED852696A5}">
      <dgm:prSet/>
      <dgm:spPr/>
      <dgm:t>
        <a:bodyPr/>
        <a:lstStyle/>
        <a:p>
          <a:endParaRPr lang="en-US" dirty="0"/>
        </a:p>
      </dgm:t>
    </dgm:pt>
    <dgm:pt modelId="{3E0B4273-633D-42A3-BCE5-1BD2809D8B03}">
      <dgm:prSet/>
      <dgm:spPr/>
      <dgm:t>
        <a:bodyPr/>
        <a:lstStyle/>
        <a:p>
          <a:pPr marL="57150" indent="0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100" noProof="0" dirty="0"/>
        </a:p>
      </dgm:t>
    </dgm:pt>
    <dgm:pt modelId="{DAAAD5C9-4514-4C9E-BD33-30E953B8947C}" type="parTrans" cxnId="{0E9F7193-68EB-4481-8330-C1089B9F09D9}">
      <dgm:prSet/>
      <dgm:spPr/>
      <dgm:t>
        <a:bodyPr/>
        <a:lstStyle/>
        <a:p>
          <a:endParaRPr lang="en-US" dirty="0"/>
        </a:p>
      </dgm:t>
    </dgm:pt>
    <dgm:pt modelId="{2069059C-81A6-4678-BD0A-180213D99310}" type="sibTrans" cxnId="{0E9F7193-68EB-4481-8330-C1089B9F09D9}">
      <dgm:prSet/>
      <dgm:spPr/>
      <dgm:t>
        <a:bodyPr/>
        <a:lstStyle/>
        <a:p>
          <a:endParaRPr lang="en-US" dirty="0"/>
        </a:p>
      </dgm:t>
    </dgm:pt>
    <dgm:pt modelId="{A88AC368-947E-4599-A4D3-336ED8770EF2}">
      <dgm:prSet/>
      <dgm:spPr/>
      <dgm:t>
        <a:bodyPr/>
        <a:lstStyle/>
        <a:p>
          <a:pPr marL="57150" indent="0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100" noProof="0" dirty="0"/>
        </a:p>
      </dgm:t>
    </dgm:pt>
    <dgm:pt modelId="{C1818F09-3B55-4F48-81F7-DBEE8384ACF4}" type="parTrans" cxnId="{EA8220F8-F132-4483-BEEB-A74F1E2C4A4C}">
      <dgm:prSet/>
      <dgm:spPr/>
      <dgm:t>
        <a:bodyPr/>
        <a:lstStyle/>
        <a:p>
          <a:endParaRPr lang="en-US" dirty="0"/>
        </a:p>
      </dgm:t>
    </dgm:pt>
    <dgm:pt modelId="{CEAB16F2-7CE5-4B4F-A709-130107C8E13C}" type="sibTrans" cxnId="{EA8220F8-F132-4483-BEEB-A74F1E2C4A4C}">
      <dgm:prSet/>
      <dgm:spPr/>
      <dgm:t>
        <a:bodyPr/>
        <a:lstStyle/>
        <a:p>
          <a:endParaRPr lang="en-US" dirty="0"/>
        </a:p>
      </dgm:t>
    </dgm:pt>
    <dgm:pt modelId="{D6C88EFB-9976-4D30-8E01-01FB439C7146}">
      <dgm:prSet custT="1"/>
      <dgm:spPr/>
      <dgm:t>
        <a:bodyPr/>
        <a:lstStyle/>
        <a:p>
          <a:pPr marL="57150" indent="0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400" noProof="0" dirty="0" smtClean="0">
              <a:latin typeface="Calibri" panose="020F0502020204030204" pitchFamily="34" charset="0"/>
            </a:rPr>
            <a:t> Segregated collateral accounts (house and client)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728260A1-EBD8-44C5-9C77-BF8FCB0AD74D}" type="parTrans" cxnId="{F0F1E0DE-D113-4BB3-9C82-B0BED3F8191E}">
      <dgm:prSet/>
      <dgm:spPr/>
      <dgm:t>
        <a:bodyPr/>
        <a:lstStyle/>
        <a:p>
          <a:endParaRPr lang="en-US" dirty="0"/>
        </a:p>
      </dgm:t>
    </dgm:pt>
    <dgm:pt modelId="{15E2748C-EE69-4FB2-A2BB-2BBDCA47A48D}" type="sibTrans" cxnId="{F0F1E0DE-D113-4BB3-9C82-B0BED3F8191E}">
      <dgm:prSet/>
      <dgm:spPr/>
      <dgm:t>
        <a:bodyPr/>
        <a:lstStyle/>
        <a:p>
          <a:endParaRPr lang="en-US" dirty="0"/>
        </a:p>
      </dgm:t>
    </dgm:pt>
    <dgm:pt modelId="{24E20208-0C67-4330-B3BA-430FC803D81C}">
      <dgm:prSet custT="1"/>
      <dgm:spPr/>
      <dgm:t>
        <a:bodyPr/>
        <a:lstStyle/>
        <a:p>
          <a:pPr marL="57150" indent="0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400" noProof="0" dirty="0" smtClean="0">
              <a:latin typeface="Calibri" panose="020F0502020204030204" pitchFamily="34" charset="0"/>
            </a:rPr>
            <a:t> Portability of collateral and positions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3D5D56D7-8057-4252-9052-DD83F3CD8862}" type="parTrans" cxnId="{543C8469-8FD6-4221-A7C6-C60B350A7753}">
      <dgm:prSet/>
      <dgm:spPr/>
      <dgm:t>
        <a:bodyPr/>
        <a:lstStyle/>
        <a:p>
          <a:endParaRPr lang="en-US" dirty="0"/>
        </a:p>
      </dgm:t>
    </dgm:pt>
    <dgm:pt modelId="{54DC3614-D981-4E3B-B2A3-C673E14C3981}" type="sibTrans" cxnId="{543C8469-8FD6-4221-A7C6-C60B350A7753}">
      <dgm:prSet/>
      <dgm:spPr/>
      <dgm:t>
        <a:bodyPr/>
        <a:lstStyle/>
        <a:p>
          <a:endParaRPr lang="en-US" dirty="0"/>
        </a:p>
      </dgm:t>
    </dgm:pt>
    <dgm:pt modelId="{58CB570D-6389-46D0-AD36-B7D7E7E8B74E}">
      <dgm:prSet custT="1"/>
      <dgm:spPr/>
      <dgm:t>
        <a:bodyPr/>
        <a:lstStyle/>
        <a:p>
          <a:pPr rtl="0"/>
          <a:r>
            <a:rPr lang="en-US" sz="1400" noProof="0" dirty="0" smtClean="0">
              <a:latin typeface="Calibri" panose="020F0502020204030204" pitchFamily="34" charset="0"/>
            </a:rPr>
            <a:t> End-client (account) based daily mark to market</a:t>
          </a:r>
          <a:endParaRPr lang="en-US" sz="1400" noProof="0" dirty="0">
            <a:latin typeface="Calibri" panose="020F0502020204030204" pitchFamily="34" charset="0"/>
          </a:endParaRPr>
        </a:p>
      </dgm:t>
    </dgm:pt>
    <dgm:pt modelId="{3668C9F1-B747-4C06-9421-166A1791FAC9}" type="parTrans" cxnId="{A16FC135-BF49-44C7-994B-B397211CCD2C}">
      <dgm:prSet/>
      <dgm:spPr/>
      <dgm:t>
        <a:bodyPr/>
        <a:lstStyle/>
        <a:p>
          <a:endParaRPr lang="tr-TR"/>
        </a:p>
      </dgm:t>
    </dgm:pt>
    <dgm:pt modelId="{09E34B03-D3CB-4BD1-9BCD-79F8593D074A}" type="sibTrans" cxnId="{A16FC135-BF49-44C7-994B-B397211CCD2C}">
      <dgm:prSet/>
      <dgm:spPr/>
      <dgm:t>
        <a:bodyPr/>
        <a:lstStyle/>
        <a:p>
          <a:endParaRPr lang="tr-TR"/>
        </a:p>
      </dgm:t>
    </dgm:pt>
    <dgm:pt modelId="{72B7F802-5A27-4D59-A4BC-BAD6CB23674D}" type="pres">
      <dgm:prSet presAssocID="{B009F5CB-D97D-43F7-836A-1B8ACE5273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A418E4-4720-434D-8B8B-0219484C0050}" type="pres">
      <dgm:prSet presAssocID="{6075CB21-BBBF-4EFA-A304-A9DA0440DF4A}" presName="parentText" presStyleLbl="node1" presStyleIdx="0" presStyleCnt="4" custLinFactNeighborY="-391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2410C-5F8F-4CCC-A4C6-B210B704AE1E}" type="pres">
      <dgm:prSet presAssocID="{6075CB21-BBBF-4EFA-A304-A9DA0440DF4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35039-D0A1-4CD3-9995-A0115C4DA7B2}" type="pres">
      <dgm:prSet presAssocID="{8680A137-59B5-45B9-ACD7-FFF14AE5ABDB}" presName="parentText" presStyleLbl="node1" presStyleIdx="1" presStyleCnt="4" custLinFactNeighborY="-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7950C-B81B-4139-938F-8031AECC97CE}" type="pres">
      <dgm:prSet presAssocID="{8680A137-59B5-45B9-ACD7-FFF14AE5ABD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A8C1F-4C87-4616-B34C-DB3026755E62}" type="pres">
      <dgm:prSet presAssocID="{FC8EDB45-7CCB-4F2D-BE73-3B51B392554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4D62F-AAB7-4B2B-A7EE-0F6E87BBC30A}" type="pres">
      <dgm:prSet presAssocID="{FC8EDB45-7CCB-4F2D-BE73-3B51B392554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AF09A-7028-4A0A-A4FF-94864DDF1ED1}" type="pres">
      <dgm:prSet presAssocID="{24155E0A-003A-4D79-B01F-67FCAAE2E8E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F75F1-144F-4430-B4D3-6B3F1923A977}" type="pres">
      <dgm:prSet presAssocID="{24155E0A-003A-4D79-B01F-67FCAAE2E8EE}" presName="childText" presStyleLbl="revTx" presStyleIdx="3" presStyleCnt="4" custLinFactNeighborX="26242" custLinFactNeighborY="21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1F1085-737C-4CC9-AE70-19F8F2253722}" type="presOf" srcId="{B009F5CB-D97D-43F7-836A-1B8ACE527304}" destId="{72B7F802-5A27-4D59-A4BC-BAD6CB23674D}" srcOrd="0" destOrd="0" presId="urn:microsoft.com/office/officeart/2005/8/layout/vList2"/>
    <dgm:cxn modelId="{27315C19-D4E7-4A93-8CDC-51B3B5B6007E}" type="presOf" srcId="{3E0B4273-633D-42A3-BCE5-1BD2809D8B03}" destId="{820F75F1-144F-4430-B4D3-6B3F1923A977}" srcOrd="0" destOrd="3" presId="urn:microsoft.com/office/officeart/2005/8/layout/vList2"/>
    <dgm:cxn modelId="{759F5367-92D1-4D5B-BD9D-543A8C4FFB8C}" type="presOf" srcId="{E1E1591C-975C-4DEB-9230-0EECC19B4643}" destId="{7592410C-5F8F-4CCC-A4C6-B210B704AE1E}" srcOrd="0" destOrd="0" presId="urn:microsoft.com/office/officeart/2005/8/layout/vList2"/>
    <dgm:cxn modelId="{712282FB-4525-41EC-A8B9-949460FA1B9E}" type="presOf" srcId="{FE9B73D9-FF74-401B-B6EA-B760C652390E}" destId="{5D34D62F-AAB7-4B2B-A7EE-0F6E87BBC30A}" srcOrd="0" destOrd="4" presId="urn:microsoft.com/office/officeart/2005/8/layout/vList2"/>
    <dgm:cxn modelId="{F0F1E0DE-D113-4BB3-9C82-B0BED3F8191E}" srcId="{24155E0A-003A-4D79-B01F-67FCAAE2E8EE}" destId="{D6C88EFB-9976-4D30-8E01-01FB439C7146}" srcOrd="1" destOrd="0" parTransId="{728260A1-EBD8-44C5-9C77-BF8FCB0AD74D}" sibTransId="{15E2748C-EE69-4FB2-A2BB-2BBDCA47A48D}"/>
    <dgm:cxn modelId="{F6F47BE9-287F-47D8-B0E6-708386B46BCD}" type="presOf" srcId="{24E20208-0C67-4330-B3BA-430FC803D81C}" destId="{820F75F1-144F-4430-B4D3-6B3F1923A977}" srcOrd="0" destOrd="2" presId="urn:microsoft.com/office/officeart/2005/8/layout/vList2"/>
    <dgm:cxn modelId="{4001B628-B5C7-4C02-A01B-1B81E1AA0619}" type="presOf" srcId="{9C75D3D2-04BB-4B2F-A563-055A19938C4E}" destId="{5D34D62F-AAB7-4B2B-A7EE-0F6E87BBC30A}" srcOrd="0" destOrd="0" presId="urn:microsoft.com/office/officeart/2005/8/layout/vList2"/>
    <dgm:cxn modelId="{FD10D76F-910E-4124-8068-6F4445319D81}" srcId="{FC8EDB45-7CCB-4F2D-BE73-3B51B3925544}" destId="{4BE13236-83D2-4B22-A1B7-4B0C904A8DE4}" srcOrd="10" destOrd="0" parTransId="{005872D2-9285-40BC-9444-351F0F9BCCFE}" sibTransId="{83C541D8-7A8B-437D-BF89-31EAC11C0F89}"/>
    <dgm:cxn modelId="{542D8D56-7791-47BE-9821-57584F2AB327}" srcId="{8680A137-59B5-45B9-ACD7-FFF14AE5ABDB}" destId="{70013A9F-052A-402C-8536-65C22F92D6EA}" srcOrd="1" destOrd="0" parTransId="{E0A44B6B-5EC6-4810-A2B8-D0C406E2231B}" sibTransId="{509F3B32-A84B-4A7D-BECF-C77666905577}"/>
    <dgm:cxn modelId="{991D5F65-56F2-4B5C-B129-95739DCC41B6}" srcId="{FC8EDB45-7CCB-4F2D-BE73-3B51B3925544}" destId="{ECB1D168-5B10-4370-8D6B-CE9A6F60AC4F}" srcOrd="2" destOrd="0" parTransId="{46E979BC-3775-4BD6-93DC-CFE609712A78}" sibTransId="{F32BB50A-2E11-49DD-A3C0-99D0551735FE}"/>
    <dgm:cxn modelId="{95292C95-7BEC-4596-A363-9DD4CC8F00FD}" type="presOf" srcId="{6075CB21-BBBF-4EFA-A304-A9DA0440DF4A}" destId="{51A418E4-4720-434D-8B8B-0219484C0050}" srcOrd="0" destOrd="0" presId="urn:microsoft.com/office/officeart/2005/8/layout/vList2"/>
    <dgm:cxn modelId="{474C55FA-1A7C-43BA-A053-175C995CDE34}" type="presOf" srcId="{24155E0A-003A-4D79-B01F-67FCAAE2E8EE}" destId="{9E0AF09A-7028-4A0A-A4FF-94864DDF1ED1}" srcOrd="0" destOrd="0" presId="urn:microsoft.com/office/officeart/2005/8/layout/vList2"/>
    <dgm:cxn modelId="{B6D7216A-4A38-43CD-AB32-4B43A8F00832}" type="presOf" srcId="{0F16370A-894B-49C1-83B2-4240327FE589}" destId="{BF17950C-B81B-4139-938F-8031AECC97CE}" srcOrd="0" destOrd="0" presId="urn:microsoft.com/office/officeart/2005/8/layout/vList2"/>
    <dgm:cxn modelId="{E7BBFB74-D80E-4B87-83CC-7D592A615AD6}" type="presOf" srcId="{2C3E6021-07D2-408A-A68A-B7D2E767241F}" destId="{5D34D62F-AAB7-4B2B-A7EE-0F6E87BBC30A}" srcOrd="0" destOrd="9" presId="urn:microsoft.com/office/officeart/2005/8/layout/vList2"/>
    <dgm:cxn modelId="{3325A85E-5578-43A4-8A50-D922EEAD6A35}" type="presOf" srcId="{70013A9F-052A-402C-8536-65C22F92D6EA}" destId="{BF17950C-B81B-4139-938F-8031AECC97CE}" srcOrd="0" destOrd="1" presId="urn:microsoft.com/office/officeart/2005/8/layout/vList2"/>
    <dgm:cxn modelId="{1D824328-77DB-4AE6-9FCF-80AEFDCC9029}" type="presOf" srcId="{4BE13236-83D2-4B22-A1B7-4B0C904A8DE4}" destId="{5D34D62F-AAB7-4B2B-A7EE-0F6E87BBC30A}" srcOrd="0" destOrd="10" presId="urn:microsoft.com/office/officeart/2005/8/layout/vList2"/>
    <dgm:cxn modelId="{BCC1EE20-F514-4CA3-AD53-C0C95312B452}" type="presOf" srcId="{D6C88EFB-9976-4D30-8E01-01FB439C7146}" destId="{820F75F1-144F-4430-B4D3-6B3F1923A977}" srcOrd="0" destOrd="1" presId="urn:microsoft.com/office/officeart/2005/8/layout/vList2"/>
    <dgm:cxn modelId="{0D2E6765-AEE4-4BCC-A238-65E788F5B2D3}" srcId="{FC8EDB45-7CCB-4F2D-BE73-3B51B3925544}" destId="{8B07DCCE-CC14-4BEF-9C3C-4901322240DF}" srcOrd="7" destOrd="0" parTransId="{37D7A258-DA3C-45A2-A4FA-C7B2EBA328EB}" sibTransId="{307E8020-8599-4F1B-8EDA-DC5837521E81}"/>
    <dgm:cxn modelId="{7ED285D6-0A56-4316-BA88-65D5266847F7}" type="presOf" srcId="{58CB570D-6389-46D0-AD36-B7D7E7E8B74E}" destId="{5D34D62F-AAB7-4B2B-A7EE-0F6E87BBC30A}" srcOrd="0" destOrd="6" presId="urn:microsoft.com/office/officeart/2005/8/layout/vList2"/>
    <dgm:cxn modelId="{7BDE0A6B-B015-4AD9-A94F-DFFD633B0C39}" srcId="{B009F5CB-D97D-43F7-836A-1B8ACE527304}" destId="{24155E0A-003A-4D79-B01F-67FCAAE2E8EE}" srcOrd="3" destOrd="0" parTransId="{506E0801-3407-40CD-9F4A-22E743BC1891}" sibTransId="{12BEB66E-0BDC-4B25-8044-B8B2E9555FAC}"/>
    <dgm:cxn modelId="{B8B82BED-D940-4612-B287-F76A93B7A6AF}" type="presOf" srcId="{FC8EDB45-7CCB-4F2D-BE73-3B51B3925544}" destId="{2CDA8C1F-4C87-4616-B34C-DB3026755E62}" srcOrd="0" destOrd="0" presId="urn:microsoft.com/office/officeart/2005/8/layout/vList2"/>
    <dgm:cxn modelId="{EA8220F8-F132-4483-BEEB-A74F1E2C4A4C}" srcId="{24155E0A-003A-4D79-B01F-67FCAAE2E8EE}" destId="{A88AC368-947E-4599-A4D3-336ED8770EF2}" srcOrd="4" destOrd="0" parTransId="{C1818F09-3B55-4F48-81F7-DBEE8384ACF4}" sibTransId="{CEAB16F2-7CE5-4B4F-A709-130107C8E13C}"/>
    <dgm:cxn modelId="{543C8469-8FD6-4221-A7C6-C60B350A7753}" srcId="{24155E0A-003A-4D79-B01F-67FCAAE2E8EE}" destId="{24E20208-0C67-4330-B3BA-430FC803D81C}" srcOrd="2" destOrd="0" parTransId="{3D5D56D7-8057-4252-9052-DD83F3CD8862}" sibTransId="{54DC3614-D981-4E3B-B2A3-C673E14C3981}"/>
    <dgm:cxn modelId="{260631B9-65A5-4D39-BE5A-C4157333240B}" type="presOf" srcId="{66D693AB-BD04-4675-BFBC-4B41283E3758}" destId="{7592410C-5F8F-4CCC-A4C6-B210B704AE1E}" srcOrd="0" destOrd="1" presId="urn:microsoft.com/office/officeart/2005/8/layout/vList2"/>
    <dgm:cxn modelId="{C7CE2806-8353-40A3-BE0C-39459B6F5E58}" srcId="{8680A137-59B5-45B9-ACD7-FFF14AE5ABDB}" destId="{0F16370A-894B-49C1-83B2-4240327FE589}" srcOrd="0" destOrd="0" parTransId="{6136C1AD-2032-4E98-ABCE-114F2E71B53C}" sibTransId="{19CA3087-CCCB-47DB-BC55-11194AFB0259}"/>
    <dgm:cxn modelId="{2941D636-AA82-46A0-9596-CFC6FCB9912E}" srcId="{FC8EDB45-7CCB-4F2D-BE73-3B51B3925544}" destId="{EF9AA702-E932-4B43-A733-625E92F1BAC9}" srcOrd="1" destOrd="0" parTransId="{FFEF8713-8B21-4AF2-A5CD-5D6E84A4E410}" sibTransId="{C0F85A62-51AE-4798-80A6-7A34ED2085DC}"/>
    <dgm:cxn modelId="{19C84A42-CE62-4F56-B244-46013041F467}" type="presOf" srcId="{1C4876B2-D164-4668-AB4E-DAC5C26F0D1A}" destId="{5D34D62F-AAB7-4B2B-A7EE-0F6E87BBC30A}" srcOrd="0" destOrd="8" presId="urn:microsoft.com/office/officeart/2005/8/layout/vList2"/>
    <dgm:cxn modelId="{3DEE3030-9A76-46E1-83BF-E07A6206F05A}" srcId="{FC8EDB45-7CCB-4F2D-BE73-3B51B3925544}" destId="{F7E41AEF-3D0F-4893-8072-A594521E1C99}" srcOrd="3" destOrd="0" parTransId="{55C045D4-42EC-4C99-8DD4-B944DA660A61}" sibTransId="{144E05A7-2D14-4B60-B61A-5334E0673D56}"/>
    <dgm:cxn modelId="{AC6FFC3B-32D3-4D3E-8E43-99CA04F90AB2}" srcId="{FC8EDB45-7CCB-4F2D-BE73-3B51B3925544}" destId="{9C75D3D2-04BB-4B2F-A563-055A19938C4E}" srcOrd="0" destOrd="0" parTransId="{080CF701-A3EC-4534-AE2D-0FE213ECB2B0}" sibTransId="{321A8AC7-DA55-4A90-9526-00AA6B9E9DE0}"/>
    <dgm:cxn modelId="{0CFD5FBB-166A-4DF0-A515-5145E2FFED4D}" type="presOf" srcId="{ECB1D168-5B10-4370-8D6B-CE9A6F60AC4F}" destId="{5D34D62F-AAB7-4B2B-A7EE-0F6E87BBC30A}" srcOrd="0" destOrd="2" presId="urn:microsoft.com/office/officeart/2005/8/layout/vList2"/>
    <dgm:cxn modelId="{0E9F7193-68EB-4481-8330-C1089B9F09D9}" srcId="{24155E0A-003A-4D79-B01F-67FCAAE2E8EE}" destId="{3E0B4273-633D-42A3-BCE5-1BD2809D8B03}" srcOrd="3" destOrd="0" parTransId="{DAAAD5C9-4514-4C9E-BD33-30E953B8947C}" sibTransId="{2069059C-81A6-4678-BD0A-180213D99310}"/>
    <dgm:cxn modelId="{680AE600-8B95-4954-B6FE-DF5D07D99A86}" srcId="{FC8EDB45-7CCB-4F2D-BE73-3B51B3925544}" destId="{D74C30F8-ECCF-41B3-9311-FBE7BCD4BE4D}" srcOrd="5" destOrd="0" parTransId="{13627840-CE9A-45EA-9FF0-E6CA96BBFEBE}" sibTransId="{90AC661E-56FB-4DE1-AFA8-35D36261C35D}"/>
    <dgm:cxn modelId="{934FB958-9E56-44F1-A2F0-85775D3A4638}" type="presOf" srcId="{F7E41AEF-3D0F-4893-8072-A594521E1C99}" destId="{5D34D62F-AAB7-4B2B-A7EE-0F6E87BBC30A}" srcOrd="0" destOrd="3" presId="urn:microsoft.com/office/officeart/2005/8/layout/vList2"/>
    <dgm:cxn modelId="{43230D73-FFCB-412A-A753-CB3A66E4D7BA}" srcId="{B009F5CB-D97D-43F7-836A-1B8ACE527304}" destId="{FC8EDB45-7CCB-4F2D-BE73-3B51B3925544}" srcOrd="2" destOrd="0" parTransId="{2AAA8C47-2FCE-4AFB-BDA3-14099385DF81}" sibTransId="{54082DA0-8A2C-4CB4-879A-CC367F28C25F}"/>
    <dgm:cxn modelId="{E2CC2621-01DC-40E2-BD94-20ED852696A5}" srcId="{24155E0A-003A-4D79-B01F-67FCAAE2E8EE}" destId="{7ABB347D-3E5D-4BC3-BCF9-4C1C194F2D61}" srcOrd="0" destOrd="0" parTransId="{8EDDAD4D-0142-4DDD-B33A-16391B015E41}" sibTransId="{879B7B28-C690-49F8-B68F-D096A8ABE83F}"/>
    <dgm:cxn modelId="{D850A899-E3DA-47C5-BB9F-F4BF61F5A8C3}" type="presOf" srcId="{8B07DCCE-CC14-4BEF-9C3C-4901322240DF}" destId="{5D34D62F-AAB7-4B2B-A7EE-0F6E87BBC30A}" srcOrd="0" destOrd="7" presId="urn:microsoft.com/office/officeart/2005/8/layout/vList2"/>
    <dgm:cxn modelId="{6F639AB9-5BF0-45D2-9516-0ADF6A1ADCE5}" srcId="{6075CB21-BBBF-4EFA-A304-A9DA0440DF4A}" destId="{66D693AB-BD04-4675-BFBC-4B41283E3758}" srcOrd="1" destOrd="0" parTransId="{0B97DBC2-61F1-4E80-A367-CBD8C9983CEC}" sibTransId="{4376A4B0-559D-4EF4-9E7B-86468C614D77}"/>
    <dgm:cxn modelId="{9B3D4E16-3EE8-45B3-9EEF-C2E28853A249}" srcId="{B009F5CB-D97D-43F7-836A-1B8ACE527304}" destId="{6075CB21-BBBF-4EFA-A304-A9DA0440DF4A}" srcOrd="0" destOrd="0" parTransId="{BAAB057E-710E-407D-9A2D-F9B65F5EC325}" sibTransId="{567ABF35-0098-4CDA-B1D8-BEE109CBB414}"/>
    <dgm:cxn modelId="{E0961915-9AC2-44A2-A824-BC3BA4B9BDDE}" srcId="{FC8EDB45-7CCB-4F2D-BE73-3B51B3925544}" destId="{2C3E6021-07D2-408A-A68A-B7D2E767241F}" srcOrd="9" destOrd="0" parTransId="{0E6EA85A-F861-404A-B9BA-270EF36F8264}" sibTransId="{1E23AC2F-EA29-4236-8A4A-68969E131CDC}"/>
    <dgm:cxn modelId="{5C771087-55DA-476C-BD4B-549E6FDBCEDB}" srcId="{FC8EDB45-7CCB-4F2D-BE73-3B51B3925544}" destId="{1C4876B2-D164-4668-AB4E-DAC5C26F0D1A}" srcOrd="8" destOrd="0" parTransId="{A262BFA9-A523-435B-B56F-FD49452C87B4}" sibTransId="{CAC974FB-8DD1-4DEB-90F3-B8912AD0F208}"/>
    <dgm:cxn modelId="{E91132B0-1406-4817-9A3F-744251B836B5}" type="presOf" srcId="{D74C30F8-ECCF-41B3-9311-FBE7BCD4BE4D}" destId="{5D34D62F-AAB7-4B2B-A7EE-0F6E87BBC30A}" srcOrd="0" destOrd="5" presId="urn:microsoft.com/office/officeart/2005/8/layout/vList2"/>
    <dgm:cxn modelId="{A2E2F719-351F-40E0-9C37-817E6C0221CA}" srcId="{B009F5CB-D97D-43F7-836A-1B8ACE527304}" destId="{8680A137-59B5-45B9-ACD7-FFF14AE5ABDB}" srcOrd="1" destOrd="0" parTransId="{537BA956-A252-45D9-B539-38345C655AA9}" sibTransId="{1DD6B816-BBE4-4649-9ACA-072015063E68}"/>
    <dgm:cxn modelId="{594DDFC8-2062-4851-8634-16876590A59F}" type="presOf" srcId="{7ABB347D-3E5D-4BC3-BCF9-4C1C194F2D61}" destId="{820F75F1-144F-4430-B4D3-6B3F1923A977}" srcOrd="0" destOrd="0" presId="urn:microsoft.com/office/officeart/2005/8/layout/vList2"/>
    <dgm:cxn modelId="{A16FC135-BF49-44C7-994B-B397211CCD2C}" srcId="{FC8EDB45-7CCB-4F2D-BE73-3B51B3925544}" destId="{58CB570D-6389-46D0-AD36-B7D7E7E8B74E}" srcOrd="6" destOrd="0" parTransId="{3668C9F1-B747-4C06-9421-166A1791FAC9}" sibTransId="{09E34B03-D3CB-4BD1-9BCD-79F8593D074A}"/>
    <dgm:cxn modelId="{0017AE25-C643-493A-8169-5E34198E1A0E}" type="presOf" srcId="{8680A137-59B5-45B9-ACD7-FFF14AE5ABDB}" destId="{65435039-D0A1-4CD3-9995-A0115C4DA7B2}" srcOrd="0" destOrd="0" presId="urn:microsoft.com/office/officeart/2005/8/layout/vList2"/>
    <dgm:cxn modelId="{0EDE0284-8E5A-4C6C-8C6D-CE8ED9DB35F1}" type="presOf" srcId="{A88AC368-947E-4599-A4D3-336ED8770EF2}" destId="{820F75F1-144F-4430-B4D3-6B3F1923A977}" srcOrd="0" destOrd="4" presId="urn:microsoft.com/office/officeart/2005/8/layout/vList2"/>
    <dgm:cxn modelId="{6589F0A0-0ECE-420B-AC8F-53FAB6F79BC7}" srcId="{6075CB21-BBBF-4EFA-A304-A9DA0440DF4A}" destId="{E1E1591C-975C-4DEB-9230-0EECC19B4643}" srcOrd="0" destOrd="0" parTransId="{4F85EFF9-B47A-479F-9AA4-8B39F863E398}" sibTransId="{159DD59E-D32B-49C1-8620-9B6151B5D2EC}"/>
    <dgm:cxn modelId="{67E694F6-1F08-4B0B-807B-E50884A142E5}" srcId="{FC8EDB45-7CCB-4F2D-BE73-3B51B3925544}" destId="{FE9B73D9-FF74-401B-B6EA-B760C652390E}" srcOrd="4" destOrd="0" parTransId="{69847F79-0FAE-4F79-B951-898887AE02EA}" sibTransId="{018B9AAF-C8AC-4934-9706-ED494486A8CE}"/>
    <dgm:cxn modelId="{5C6D2302-95AD-41B6-B8FC-7CE51B322E90}" type="presOf" srcId="{EF9AA702-E932-4B43-A733-625E92F1BAC9}" destId="{5D34D62F-AAB7-4B2B-A7EE-0F6E87BBC30A}" srcOrd="0" destOrd="1" presId="urn:microsoft.com/office/officeart/2005/8/layout/vList2"/>
    <dgm:cxn modelId="{0B025B4A-A92B-4B43-8220-540EA9A72B2D}" type="presParOf" srcId="{72B7F802-5A27-4D59-A4BC-BAD6CB23674D}" destId="{51A418E4-4720-434D-8B8B-0219484C0050}" srcOrd="0" destOrd="0" presId="urn:microsoft.com/office/officeart/2005/8/layout/vList2"/>
    <dgm:cxn modelId="{F87F66A5-9CB2-4042-B296-D8CDA4C3E788}" type="presParOf" srcId="{72B7F802-5A27-4D59-A4BC-BAD6CB23674D}" destId="{7592410C-5F8F-4CCC-A4C6-B210B704AE1E}" srcOrd="1" destOrd="0" presId="urn:microsoft.com/office/officeart/2005/8/layout/vList2"/>
    <dgm:cxn modelId="{B4E0DFD9-B694-4E5E-BF10-2C5F1FF84A66}" type="presParOf" srcId="{72B7F802-5A27-4D59-A4BC-BAD6CB23674D}" destId="{65435039-D0A1-4CD3-9995-A0115C4DA7B2}" srcOrd="2" destOrd="0" presId="urn:microsoft.com/office/officeart/2005/8/layout/vList2"/>
    <dgm:cxn modelId="{316B5527-3C47-4742-88C2-F98ADC987057}" type="presParOf" srcId="{72B7F802-5A27-4D59-A4BC-BAD6CB23674D}" destId="{BF17950C-B81B-4139-938F-8031AECC97CE}" srcOrd="3" destOrd="0" presId="urn:microsoft.com/office/officeart/2005/8/layout/vList2"/>
    <dgm:cxn modelId="{7D53144D-1888-4F02-BBD7-C09D1FCF3024}" type="presParOf" srcId="{72B7F802-5A27-4D59-A4BC-BAD6CB23674D}" destId="{2CDA8C1F-4C87-4616-B34C-DB3026755E62}" srcOrd="4" destOrd="0" presId="urn:microsoft.com/office/officeart/2005/8/layout/vList2"/>
    <dgm:cxn modelId="{B4087B1A-7F9D-43A8-B936-DBF688B3F94F}" type="presParOf" srcId="{72B7F802-5A27-4D59-A4BC-BAD6CB23674D}" destId="{5D34D62F-AAB7-4B2B-A7EE-0F6E87BBC30A}" srcOrd="5" destOrd="0" presId="urn:microsoft.com/office/officeart/2005/8/layout/vList2"/>
    <dgm:cxn modelId="{DC243245-222C-4C4D-8CBD-415EBDD6F021}" type="presParOf" srcId="{72B7F802-5A27-4D59-A4BC-BAD6CB23674D}" destId="{9E0AF09A-7028-4A0A-A4FF-94864DDF1ED1}" srcOrd="6" destOrd="0" presId="urn:microsoft.com/office/officeart/2005/8/layout/vList2"/>
    <dgm:cxn modelId="{1A53CBAD-88CB-48EB-9F32-936FBB425254}" type="presParOf" srcId="{72B7F802-5A27-4D59-A4BC-BAD6CB23674D}" destId="{820F75F1-144F-4430-B4D3-6B3F1923A97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64ACE-BDB1-4B7B-ACA9-FE042440D866}">
      <dsp:nvSpPr>
        <dsp:cNvPr id="0" name=""/>
        <dsp:cNvSpPr/>
      </dsp:nvSpPr>
      <dsp:spPr>
        <a:xfrm>
          <a:off x="0" y="864733"/>
          <a:ext cx="10551395" cy="311337"/>
        </a:xfrm>
        <a:prstGeom prst="notchedRightArrow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C0741-9FFE-4CDE-B22E-B11C3F3C0D88}">
      <dsp:nvSpPr>
        <dsp:cNvPr id="0" name=""/>
        <dsp:cNvSpPr/>
      </dsp:nvSpPr>
      <dsp:spPr>
        <a:xfrm>
          <a:off x="66926" y="317712"/>
          <a:ext cx="1299890" cy="512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+mn-lt"/>
              <a:cs typeface="Arial" panose="020B0604020202020204" pitchFamily="34" charset="0"/>
            </a:rPr>
            <a:t>1988-  </a:t>
          </a:r>
          <a:r>
            <a:rPr lang="en-US" sz="1200" b="1" kern="1200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A department within </a:t>
          </a:r>
          <a:r>
            <a:rPr lang="tr-TR" sz="1200" b="1" kern="1200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Borsa Istanbul </a:t>
          </a:r>
          <a:r>
            <a:rPr lang="tr-TR" sz="1200" b="1" kern="1200" dirty="0" smtClean="0">
              <a:latin typeface="+mn-lt"/>
              <a:cs typeface="Arial" panose="020B0604020202020204" pitchFamily="34" charset="0"/>
            </a:rPr>
            <a:t> </a:t>
          </a:r>
          <a:endParaRPr lang="tr-TR" sz="1200" b="1" kern="1200" dirty="0">
            <a:latin typeface="+mn-lt"/>
            <a:cs typeface="Arial" panose="020B0604020202020204" pitchFamily="34" charset="0"/>
          </a:endParaRPr>
        </a:p>
      </dsp:txBody>
      <dsp:txXfrm>
        <a:off x="66926" y="317712"/>
        <a:ext cx="1299890" cy="512356"/>
      </dsp:txXfrm>
    </dsp:sp>
    <dsp:sp modelId="{E7787B6E-EE57-437B-AF68-21BD9A632A0B}">
      <dsp:nvSpPr>
        <dsp:cNvPr id="0" name=""/>
        <dsp:cNvSpPr/>
      </dsp:nvSpPr>
      <dsp:spPr>
        <a:xfrm>
          <a:off x="551454" y="892476"/>
          <a:ext cx="204080" cy="20408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72BFA-04D1-41E7-86E6-B611CC1DC9A0}">
      <dsp:nvSpPr>
        <dsp:cNvPr id="0" name=""/>
        <dsp:cNvSpPr/>
      </dsp:nvSpPr>
      <dsp:spPr>
        <a:xfrm>
          <a:off x="1331093" y="1061583"/>
          <a:ext cx="1374696" cy="80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1992- </a:t>
          </a:r>
          <a:r>
            <a:rPr lang="en-US" sz="1200" b="1" kern="1200" dirty="0" smtClean="0">
              <a:solidFill>
                <a:prstClr val="black"/>
              </a:solidFill>
              <a:cs typeface="Arial" charset="0"/>
            </a:rPr>
            <a:t>Establishment of </a:t>
          </a:r>
          <a:r>
            <a:rPr lang="tr-TR" sz="1200" b="1" kern="1200" dirty="0" smtClean="0">
              <a:solidFill>
                <a:prstClr val="black"/>
              </a:solidFill>
              <a:cs typeface="Calibri" pitchFamily="34" charset="0"/>
            </a:rPr>
            <a:t>Borsa Istanbul</a:t>
          </a:r>
          <a:r>
            <a:rPr lang="en-US" sz="1200" b="1" kern="1200" dirty="0" smtClean="0">
              <a:solidFill>
                <a:prstClr val="black"/>
              </a:solidFill>
              <a:cs typeface="Arial" charset="0"/>
            </a:rPr>
            <a:t> Settlement and Custody Inc. </a:t>
          </a:r>
          <a:r>
            <a:rPr lang="tr-TR" sz="1200" b="1" kern="1200" dirty="0" smtClean="0"/>
            <a:t> </a:t>
          </a:r>
          <a:endParaRPr lang="tr-TR" sz="1200" b="1" kern="1200" dirty="0"/>
        </a:p>
      </dsp:txBody>
      <dsp:txXfrm>
        <a:off x="1331093" y="1061583"/>
        <a:ext cx="1374696" cy="808248"/>
      </dsp:txXfrm>
    </dsp:sp>
    <dsp:sp modelId="{DA16C4F2-7C93-4FDA-980D-3B696683849B}">
      <dsp:nvSpPr>
        <dsp:cNvPr id="0" name=""/>
        <dsp:cNvSpPr/>
      </dsp:nvSpPr>
      <dsp:spPr>
        <a:xfrm>
          <a:off x="1902977" y="920380"/>
          <a:ext cx="204080" cy="20408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2C526-0FEE-4173-A8B4-85CA80EA4110}">
      <dsp:nvSpPr>
        <dsp:cNvPr id="0" name=""/>
        <dsp:cNvSpPr/>
      </dsp:nvSpPr>
      <dsp:spPr>
        <a:xfrm>
          <a:off x="2712623" y="250827"/>
          <a:ext cx="1790181" cy="69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1996- </a:t>
          </a:r>
          <a:r>
            <a:rPr lang="en-US" sz="1200" b="1" kern="1200" dirty="0" smtClean="0">
              <a:solidFill>
                <a:prstClr val="black"/>
              </a:solidFill>
              <a:cs typeface="Arial" charset="0"/>
            </a:rPr>
            <a:t>Transformation to a</a:t>
          </a:r>
          <a:r>
            <a:rPr lang="tr-TR" sz="1200" b="1" kern="1200" dirty="0" smtClean="0">
              <a:solidFill>
                <a:prstClr val="black"/>
              </a:solidFill>
              <a:cs typeface="Arial" charset="0"/>
            </a:rPr>
            <a:t>n investment</a:t>
          </a:r>
          <a:r>
            <a:rPr lang="en-US" sz="1200" b="1" kern="1200" dirty="0" smtClean="0">
              <a:solidFill>
                <a:prstClr val="black"/>
              </a:solidFill>
              <a:cs typeface="Arial" charset="0"/>
            </a:rPr>
            <a:t> bank</a:t>
          </a:r>
          <a:endParaRPr lang="tr-TR" sz="1200" b="1" kern="1200" dirty="0"/>
        </a:p>
      </dsp:txBody>
      <dsp:txXfrm>
        <a:off x="2712623" y="250827"/>
        <a:ext cx="1790181" cy="697906"/>
      </dsp:txXfrm>
    </dsp:sp>
    <dsp:sp modelId="{B5C2F899-C703-4306-96D6-06CF5A17857E}">
      <dsp:nvSpPr>
        <dsp:cNvPr id="0" name=""/>
        <dsp:cNvSpPr/>
      </dsp:nvSpPr>
      <dsp:spPr>
        <a:xfrm>
          <a:off x="3523182" y="932002"/>
          <a:ext cx="204080" cy="20408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B3B71-1377-438E-BE8C-08F348A02A98}">
      <dsp:nvSpPr>
        <dsp:cNvPr id="0" name=""/>
        <dsp:cNvSpPr/>
      </dsp:nvSpPr>
      <dsp:spPr>
        <a:xfrm>
          <a:off x="4511006" y="1224483"/>
          <a:ext cx="1391020" cy="816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noProof="0" dirty="0" smtClean="0">
              <a:solidFill>
                <a:prstClr val="black"/>
              </a:solidFill>
              <a:cs typeface="Arial" charset="0"/>
            </a:rPr>
            <a:t>2013</a:t>
          </a:r>
          <a:r>
            <a:rPr lang="tr-TR" sz="1200" b="1" kern="1200" noProof="0" dirty="0" smtClean="0">
              <a:solidFill>
                <a:prstClr val="black"/>
              </a:solidFill>
              <a:cs typeface="Arial" charset="0"/>
            </a:rPr>
            <a:t>-</a:t>
          </a:r>
          <a:r>
            <a:rPr lang="en-ZA" sz="1200" b="1" kern="1200" noProof="0" dirty="0" smtClean="0">
              <a:solidFill>
                <a:prstClr val="black"/>
              </a:solidFill>
              <a:cs typeface="Arial" charset="0"/>
            </a:rPr>
            <a:t> Central Counterparty (CCP) in Securities Lending Market</a:t>
          </a:r>
          <a:endParaRPr lang="en-ZA" sz="1200" b="1" kern="1200" noProof="0" dirty="0">
            <a:solidFill>
              <a:prstClr val="black"/>
            </a:solidFill>
            <a:cs typeface="Arial" charset="0"/>
          </a:endParaRPr>
        </a:p>
      </dsp:txBody>
      <dsp:txXfrm>
        <a:off x="4511006" y="1224483"/>
        <a:ext cx="1391020" cy="816322"/>
      </dsp:txXfrm>
    </dsp:sp>
    <dsp:sp modelId="{DE42FE66-2490-45FC-85C5-5C34E6217869}">
      <dsp:nvSpPr>
        <dsp:cNvPr id="0" name=""/>
        <dsp:cNvSpPr/>
      </dsp:nvSpPr>
      <dsp:spPr>
        <a:xfrm>
          <a:off x="5104476" y="918362"/>
          <a:ext cx="204080" cy="20408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A1BB1-CF67-42FA-83DC-9163B61E3E5C}">
      <dsp:nvSpPr>
        <dsp:cNvPr id="0" name=""/>
        <dsp:cNvSpPr/>
      </dsp:nvSpPr>
      <dsp:spPr>
        <a:xfrm>
          <a:off x="5916256" y="0"/>
          <a:ext cx="1182663" cy="816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2014- CCP in </a:t>
          </a:r>
          <a:r>
            <a:rPr lang="en-ZA" sz="1200" b="1" kern="1200" noProof="0" dirty="0" smtClean="0"/>
            <a:t>Derivatives Markets</a:t>
          </a:r>
          <a:endParaRPr lang="en-ZA" sz="1200" b="1" kern="1200" noProof="0" dirty="0"/>
        </a:p>
      </dsp:txBody>
      <dsp:txXfrm>
        <a:off x="5916256" y="0"/>
        <a:ext cx="1182663" cy="816322"/>
      </dsp:txXfrm>
    </dsp:sp>
    <dsp:sp modelId="{8FA5FCCA-913D-4380-8CDC-228C115F3C59}">
      <dsp:nvSpPr>
        <dsp:cNvPr id="0" name=""/>
        <dsp:cNvSpPr/>
      </dsp:nvSpPr>
      <dsp:spPr>
        <a:xfrm>
          <a:off x="6405547" y="918362"/>
          <a:ext cx="204080" cy="20408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09A0D-EA36-4607-A800-3AD50C465477}">
      <dsp:nvSpPr>
        <dsp:cNvPr id="0" name=""/>
        <dsp:cNvSpPr/>
      </dsp:nvSpPr>
      <dsp:spPr>
        <a:xfrm>
          <a:off x="7113149" y="1224483"/>
          <a:ext cx="1182663" cy="816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2015- SSS in equities&amp; debt instruments markets</a:t>
          </a:r>
          <a:endParaRPr lang="en-US" sz="1200" b="1" kern="1200" noProof="0" dirty="0"/>
        </a:p>
      </dsp:txBody>
      <dsp:txXfrm>
        <a:off x="7113149" y="1224483"/>
        <a:ext cx="1182663" cy="816322"/>
      </dsp:txXfrm>
    </dsp:sp>
    <dsp:sp modelId="{173E69A6-A27E-4434-8B34-E03CBBF34C4C}">
      <dsp:nvSpPr>
        <dsp:cNvPr id="0" name=""/>
        <dsp:cNvSpPr/>
      </dsp:nvSpPr>
      <dsp:spPr>
        <a:xfrm>
          <a:off x="7602440" y="918362"/>
          <a:ext cx="204080" cy="20408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4FFAF-1005-48EA-8CC4-B0CF8AE5E8D5}">
      <dsp:nvSpPr>
        <dsp:cNvPr id="0" name=""/>
        <dsp:cNvSpPr/>
      </dsp:nvSpPr>
      <dsp:spPr>
        <a:xfrm>
          <a:off x="8310042" y="0"/>
          <a:ext cx="1182663" cy="816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2016- QCCP</a:t>
          </a:r>
          <a:endParaRPr lang="en-ZA" sz="1200" b="1" kern="1200" noProof="0" dirty="0"/>
        </a:p>
      </dsp:txBody>
      <dsp:txXfrm>
        <a:off x="8310042" y="0"/>
        <a:ext cx="1182663" cy="816322"/>
      </dsp:txXfrm>
    </dsp:sp>
    <dsp:sp modelId="{791B6E2F-23BC-43F3-98ED-E56415C0B359}">
      <dsp:nvSpPr>
        <dsp:cNvPr id="0" name=""/>
        <dsp:cNvSpPr/>
      </dsp:nvSpPr>
      <dsp:spPr>
        <a:xfrm>
          <a:off x="8799333" y="918362"/>
          <a:ext cx="204080" cy="20408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D1094-F32E-4CD5-9684-616D716EAAD3}">
      <dsp:nvSpPr>
        <dsp:cNvPr id="0" name=""/>
        <dsp:cNvSpPr/>
      </dsp:nvSpPr>
      <dsp:spPr>
        <a:xfrm>
          <a:off x="0" y="3756"/>
          <a:ext cx="8562280" cy="527355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Main Principles</a:t>
          </a: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743" y="29499"/>
        <a:ext cx="8510794" cy="475869"/>
      </dsp:txXfrm>
    </dsp:sp>
    <dsp:sp modelId="{832BC761-172D-4491-9AA9-C9CBBC3FFDEF}">
      <dsp:nvSpPr>
        <dsp:cNvPr id="0" name=""/>
        <dsp:cNvSpPr/>
      </dsp:nvSpPr>
      <dsp:spPr>
        <a:xfrm>
          <a:off x="0" y="531111"/>
          <a:ext cx="8562280" cy="424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852" tIns="25400" rIns="142240" bIns="2540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CCP </a:t>
          </a:r>
          <a:r>
            <a:rPr lang="tr-TR" sz="2000" b="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with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Open </a:t>
          </a:r>
          <a:r>
            <a:rPr lang="tr-TR" sz="2000" b="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Offer</a:t>
          </a:r>
          <a:endParaRPr lang="en-US" sz="2000" b="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Portfolio based margining </a:t>
          </a:r>
          <a:endParaRPr lang="en-US" sz="2000" b="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Contracts are cash settled except for physically settled stock futures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,</a:t>
          </a: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options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tr-TR" sz="2000" b="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and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ELUS </a:t>
          </a:r>
          <a:r>
            <a:rPr lang="tr-TR" sz="2000" b="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futures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2000" b="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 for cash settlement, T+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</a:t>
          </a: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for physically settled stock </a:t>
          </a:r>
          <a:r>
            <a:rPr lang="tr-TR" sz="2000" b="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futures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tr-TR" sz="2000" b="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and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options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, </a:t>
          </a: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T+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5 </a:t>
          </a:r>
          <a:r>
            <a:rPr lang="tr-TR" sz="2000" b="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for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ELUS </a:t>
          </a:r>
          <a:r>
            <a:rPr lang="tr-TR" sz="2000" b="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futures</a:t>
          </a:r>
          <a:endParaRPr lang="en-US" sz="2000" b="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Margin calls are paid in cash (TRY) or by closing </a:t>
          </a:r>
          <a:r>
            <a:rPr lang="tr-TR" sz="2000" b="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out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the positions</a:t>
          </a:r>
          <a:endParaRPr lang="en-US" sz="2000" b="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Clearing system and collateral management system are end-client (account) basis</a:t>
          </a:r>
          <a:endParaRPr lang="en-US" sz="2000" b="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Types of accounts: Portfolio, Market Maker, Customer</a:t>
          </a:r>
          <a:endParaRPr lang="en-US" sz="2000" b="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Daily losses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tr-TR" sz="2000" b="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and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tr-TR" sz="2000" b="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profits</a:t>
          </a: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are </a:t>
          </a:r>
          <a:r>
            <a:rPr lang="tr-TR" sz="2000" b="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reflected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tr-TR" sz="2000" b="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to</a:t>
          </a:r>
          <a:r>
            <a:rPr lang="tr-TR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the cash collateral at the end of the same trading day</a:t>
          </a:r>
          <a:endParaRPr lang="en-US" sz="2000" b="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Cash collateral is subject to cash management and net interest income is pledged to the accounts</a:t>
          </a:r>
          <a:endParaRPr lang="en-US" sz="2000" b="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0" y="531111"/>
        <a:ext cx="8562280" cy="42475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B6B41-4EA6-4AC7-B420-55C6F5185069}">
      <dsp:nvSpPr>
        <dsp:cNvPr id="0" name=""/>
        <dsp:cNvSpPr/>
      </dsp:nvSpPr>
      <dsp:spPr>
        <a:xfrm>
          <a:off x="212181" y="839687"/>
          <a:ext cx="2519061" cy="2519061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14175F-871A-4CF2-9C92-8F249DAC28D1}">
      <dsp:nvSpPr>
        <dsp:cNvPr id="0" name=""/>
        <dsp:cNvSpPr/>
      </dsp:nvSpPr>
      <dsp:spPr>
        <a:xfrm>
          <a:off x="572197" y="1199703"/>
          <a:ext cx="1799029" cy="179902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D2068-3238-4954-AA0B-810AA8392566}">
      <dsp:nvSpPr>
        <dsp:cNvPr id="0" name=""/>
        <dsp:cNvSpPr/>
      </dsp:nvSpPr>
      <dsp:spPr>
        <a:xfrm>
          <a:off x="932003" y="1559509"/>
          <a:ext cx="1079417" cy="1079417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7C8C82-FDAB-4554-A9ED-1DF7D953195B}">
      <dsp:nvSpPr>
        <dsp:cNvPr id="0" name=""/>
        <dsp:cNvSpPr/>
      </dsp:nvSpPr>
      <dsp:spPr>
        <a:xfrm>
          <a:off x="1291809" y="1919315"/>
          <a:ext cx="359805" cy="359805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0F6248-4F4A-4CAD-BF72-2D75F937B218}">
      <dsp:nvSpPr>
        <dsp:cNvPr id="0" name=""/>
        <dsp:cNvSpPr/>
      </dsp:nvSpPr>
      <dsp:spPr>
        <a:xfrm>
          <a:off x="3151087" y="0"/>
          <a:ext cx="1259530" cy="602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Default</a:t>
          </a:r>
          <a:r>
            <a:rPr lang="tr-TR" sz="12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 Management</a:t>
          </a:r>
          <a:endParaRPr lang="en-US" sz="1200" kern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3151087" y="0"/>
        <a:ext cx="1259530" cy="602475"/>
      </dsp:txXfrm>
    </dsp:sp>
    <dsp:sp modelId="{5042D7CD-573E-4362-9A15-46002DCA484C}">
      <dsp:nvSpPr>
        <dsp:cNvPr id="0" name=""/>
        <dsp:cNvSpPr/>
      </dsp:nvSpPr>
      <dsp:spPr>
        <a:xfrm>
          <a:off x="2836204" y="301237"/>
          <a:ext cx="314882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4B904-8314-4796-9057-2FC063842D54}">
      <dsp:nvSpPr>
        <dsp:cNvPr id="0" name=""/>
        <dsp:cNvSpPr/>
      </dsp:nvSpPr>
      <dsp:spPr>
        <a:xfrm rot="5400000">
          <a:off x="1253394" y="499613"/>
          <a:ext cx="1780136" cy="1385483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3F030-67B5-4C14-A47D-CCF16228351F}">
      <dsp:nvSpPr>
        <dsp:cNvPr id="0" name=""/>
        <dsp:cNvSpPr/>
      </dsp:nvSpPr>
      <dsp:spPr>
        <a:xfrm>
          <a:off x="3151087" y="602475"/>
          <a:ext cx="1259530" cy="602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Creating</a:t>
          </a:r>
          <a:r>
            <a:rPr lang="tr-TR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tr-TR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Dafault</a:t>
          </a:r>
          <a:r>
            <a:rPr lang="tr-TR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tr-TR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Waterfall</a:t>
          </a:r>
          <a:endParaRPr lang="en-US" sz="1200" kern="1200" dirty="0">
            <a:solidFill>
              <a:schemeClr val="tx1">
                <a:lumMod val="65000"/>
                <a:lumOff val="3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3151087" y="602475"/>
        <a:ext cx="1259530" cy="602475"/>
      </dsp:txXfrm>
    </dsp:sp>
    <dsp:sp modelId="{DC22D984-6A34-4532-9F67-244B83131686}">
      <dsp:nvSpPr>
        <dsp:cNvPr id="0" name=""/>
        <dsp:cNvSpPr/>
      </dsp:nvSpPr>
      <dsp:spPr>
        <a:xfrm>
          <a:off x="2836204" y="903713"/>
          <a:ext cx="314882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30B7A-2FE8-4721-9A58-84826E3F5E65}">
      <dsp:nvSpPr>
        <dsp:cNvPr id="0" name=""/>
        <dsp:cNvSpPr/>
      </dsp:nvSpPr>
      <dsp:spPr>
        <a:xfrm rot="5400000">
          <a:off x="1561559" y="1092223"/>
          <a:ext cx="1461895" cy="1085295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FA99B-05E4-4F53-9787-725503A85D0E}">
      <dsp:nvSpPr>
        <dsp:cNvPr id="0" name=""/>
        <dsp:cNvSpPr/>
      </dsp:nvSpPr>
      <dsp:spPr>
        <a:xfrm>
          <a:off x="3151087" y="1204951"/>
          <a:ext cx="1259530" cy="602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CCP </a:t>
          </a:r>
          <a:r>
            <a:rPr lang="tr-TR" sz="1200" kern="1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Membership</a:t>
          </a:r>
          <a:r>
            <a:rPr lang="tr-TR" sz="1200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 &amp; </a:t>
          </a:r>
          <a:r>
            <a:rPr lang="tr-TR" sz="1200" kern="1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Membership</a:t>
          </a:r>
          <a:r>
            <a:rPr lang="tr-TR" sz="1200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tr-TR" sz="1200" kern="1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criterias</a:t>
          </a:r>
          <a:r>
            <a:rPr lang="tr-TR" sz="1200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 </a:t>
          </a:r>
          <a:endParaRPr lang="en-US" sz="1200" kern="1200" dirty="0">
            <a:solidFill>
              <a:schemeClr val="accent1">
                <a:lumMod val="60000"/>
                <a:lumOff val="4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3151087" y="1204951"/>
        <a:ext cx="1259530" cy="602475"/>
      </dsp:txXfrm>
    </dsp:sp>
    <dsp:sp modelId="{C4362C0A-93E3-4B49-AC27-E54559D9668C}">
      <dsp:nvSpPr>
        <dsp:cNvPr id="0" name=""/>
        <dsp:cNvSpPr/>
      </dsp:nvSpPr>
      <dsp:spPr>
        <a:xfrm>
          <a:off x="2836204" y="1506189"/>
          <a:ext cx="314882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0CBDD-56E2-4AAA-B701-D2336A4D6C20}">
      <dsp:nvSpPr>
        <dsp:cNvPr id="0" name=""/>
        <dsp:cNvSpPr/>
      </dsp:nvSpPr>
      <dsp:spPr>
        <a:xfrm rot="5400000">
          <a:off x="1859858" y="1644527"/>
          <a:ext cx="1115104" cy="837588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3DDF5-CCE7-4823-BFA4-3B59A4C0FBB3}">
      <dsp:nvSpPr>
        <dsp:cNvPr id="0" name=""/>
        <dsp:cNvSpPr/>
      </dsp:nvSpPr>
      <dsp:spPr>
        <a:xfrm>
          <a:off x="3151087" y="1978620"/>
          <a:ext cx="1259530" cy="602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Collateral</a:t>
          </a:r>
          <a:r>
            <a:rPr lang="tr-TR" sz="1200" kern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200" kern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of the defaulted member and its defaulted customers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151087" y="1978620"/>
        <a:ext cx="1259530" cy="602475"/>
      </dsp:txXfrm>
    </dsp:sp>
    <dsp:sp modelId="{F529DC81-AF11-4264-A987-FDB3B510538C}">
      <dsp:nvSpPr>
        <dsp:cNvPr id="0" name=""/>
        <dsp:cNvSpPr/>
      </dsp:nvSpPr>
      <dsp:spPr>
        <a:xfrm>
          <a:off x="2836204" y="2108664"/>
          <a:ext cx="3148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8643A-9A7D-4408-9F7E-C3A65A652262}">
      <dsp:nvSpPr>
        <dsp:cNvPr id="0" name=""/>
        <dsp:cNvSpPr/>
      </dsp:nvSpPr>
      <dsp:spPr>
        <a:xfrm rot="5400000">
          <a:off x="2158870" y="2199014"/>
          <a:ext cx="766466" cy="58526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47490-1545-45C6-9FBF-3400617168FA}">
      <dsp:nvSpPr>
        <dsp:cNvPr id="0" name=""/>
        <dsp:cNvSpPr/>
      </dsp:nvSpPr>
      <dsp:spPr>
        <a:xfrm rot="5400000">
          <a:off x="-96419" y="99264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 </a:t>
          </a:r>
          <a:endParaRPr lang="en-US" sz="1400" kern="12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" y="227823"/>
        <a:ext cx="449955" cy="192838"/>
      </dsp:txXfrm>
    </dsp:sp>
    <dsp:sp modelId="{FE69F85E-9748-4A0C-B1EA-555F33FC72AC}">
      <dsp:nvSpPr>
        <dsp:cNvPr id="0" name=""/>
        <dsp:cNvSpPr/>
      </dsp:nvSpPr>
      <dsp:spPr>
        <a:xfrm rot="5400000">
          <a:off x="3000459" y="-2550504"/>
          <a:ext cx="41803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Collateral</a:t>
          </a:r>
          <a:r>
            <a:rPr lang="tr-TR" sz="1400" kern="12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 </a:t>
          </a:r>
          <a:r>
            <a:rPr lang="en-US" sz="1400" kern="12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of the defaulted member and its defaulted customers</a:t>
          </a:r>
          <a:endParaRPr lang="en-US" sz="1400" kern="12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449955" y="20407"/>
        <a:ext cx="5498637" cy="377221"/>
      </dsp:txXfrm>
    </dsp:sp>
    <dsp:sp modelId="{1278A3B7-3665-4637-B871-B24F50A208EC}">
      <dsp:nvSpPr>
        <dsp:cNvPr id="0" name=""/>
        <dsp:cNvSpPr/>
      </dsp:nvSpPr>
      <dsp:spPr>
        <a:xfrm rot="5400000">
          <a:off x="-96419" y="655696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-63615"/>
              <a:satOff val="2835"/>
              <a:lumOff val="396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 </a:t>
          </a:r>
          <a:endParaRPr lang="en-US" sz="1400" kern="12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" y="784255"/>
        <a:ext cx="449955" cy="192838"/>
      </dsp:txXfrm>
    </dsp:sp>
    <dsp:sp modelId="{22078AD3-780B-488A-A4AF-6FBB307B7AEA}">
      <dsp:nvSpPr>
        <dsp:cNvPr id="0" name=""/>
        <dsp:cNvSpPr/>
      </dsp:nvSpPr>
      <dsp:spPr>
        <a:xfrm rot="5400000">
          <a:off x="3000569" y="-1957047"/>
          <a:ext cx="41781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-63615"/>
              <a:satOff val="2835"/>
              <a:lumOff val="396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Default</a:t>
          </a:r>
          <a:r>
            <a:rPr lang="tr-TR" sz="1400" kern="12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 fund contribution of the defaulted member</a:t>
          </a:r>
          <a:endParaRPr lang="en-US" sz="1400" kern="12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449955" y="613963"/>
        <a:ext cx="5498648" cy="377023"/>
      </dsp:txXfrm>
    </dsp:sp>
    <dsp:sp modelId="{545016C7-AD59-480D-9E1E-37F1FA3F4566}">
      <dsp:nvSpPr>
        <dsp:cNvPr id="0" name=""/>
        <dsp:cNvSpPr/>
      </dsp:nvSpPr>
      <dsp:spPr>
        <a:xfrm rot="5400000">
          <a:off x="-96419" y="1212127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-127231"/>
              <a:satOff val="5670"/>
              <a:lumOff val="792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" y="1340686"/>
        <a:ext cx="449955" cy="192838"/>
      </dsp:txXfrm>
    </dsp:sp>
    <dsp:sp modelId="{966324EF-DC36-4EE5-8527-A1D4A2A14D31}">
      <dsp:nvSpPr>
        <dsp:cNvPr id="0" name=""/>
        <dsp:cNvSpPr/>
      </dsp:nvSpPr>
      <dsp:spPr>
        <a:xfrm rot="5400000">
          <a:off x="3000569" y="-1434905"/>
          <a:ext cx="41781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-127231"/>
              <a:satOff val="5670"/>
              <a:lumOff val="792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Compensations to be made from insurance policies, if any</a:t>
          </a:r>
          <a:endParaRPr lang="en-US" sz="1400" kern="1200" noProof="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449955" y="1136105"/>
        <a:ext cx="5498648" cy="377023"/>
      </dsp:txXfrm>
    </dsp:sp>
    <dsp:sp modelId="{AEAA487A-196E-4D98-B624-2A4B7EBC8CED}">
      <dsp:nvSpPr>
        <dsp:cNvPr id="0" name=""/>
        <dsp:cNvSpPr/>
      </dsp:nvSpPr>
      <dsp:spPr>
        <a:xfrm rot="5400000">
          <a:off x="-96419" y="1768559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-190846"/>
              <a:satOff val="8505"/>
              <a:lumOff val="1188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 </a:t>
          </a:r>
          <a:endParaRPr lang="en-US" sz="1400" kern="12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" y="1897118"/>
        <a:ext cx="449955" cy="192838"/>
      </dsp:txXfrm>
    </dsp:sp>
    <dsp:sp modelId="{7B93FD1C-4B18-408C-A41C-B3CCE86113F4}">
      <dsp:nvSpPr>
        <dsp:cNvPr id="0" name=""/>
        <dsp:cNvSpPr/>
      </dsp:nvSpPr>
      <dsp:spPr>
        <a:xfrm rot="5400000">
          <a:off x="3000569" y="-878474"/>
          <a:ext cx="41781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-190846"/>
              <a:satOff val="8505"/>
              <a:lumOff val="1188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Takasbank’s </a:t>
          </a:r>
          <a:r>
            <a:rPr lang="en-US" sz="1400" kern="12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dedicated</a:t>
          </a:r>
          <a:r>
            <a:rPr lang="tr-TR" sz="1400" kern="12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 </a:t>
          </a:r>
          <a:r>
            <a:rPr lang="en-US" sz="1400" kern="120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capital for covered risks </a:t>
          </a:r>
          <a:r>
            <a:rPr lang="tr-TR" sz="1400" kern="12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(skin in </a:t>
          </a:r>
          <a:r>
            <a:rPr lang="en-US" sz="1400" kern="12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the</a:t>
          </a:r>
          <a:r>
            <a:rPr lang="tr-TR" sz="1400" kern="12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 </a:t>
          </a:r>
          <a:r>
            <a:rPr lang="en-US" sz="1400" kern="12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game</a:t>
          </a:r>
          <a:r>
            <a:rPr lang="tr-TR" sz="1400" kern="12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)</a:t>
          </a:r>
          <a:endParaRPr lang="en-US" sz="1400" kern="12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449955" y="1692536"/>
        <a:ext cx="5498648" cy="377023"/>
      </dsp:txXfrm>
    </dsp:sp>
    <dsp:sp modelId="{72B9D28C-F038-4ECE-AECA-B38F0A624E91}">
      <dsp:nvSpPr>
        <dsp:cNvPr id="0" name=""/>
        <dsp:cNvSpPr/>
      </dsp:nvSpPr>
      <dsp:spPr>
        <a:xfrm rot="5400000">
          <a:off x="-96419" y="2324990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-254461"/>
              <a:satOff val="11339"/>
              <a:lumOff val="1585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" y="2453549"/>
        <a:ext cx="449955" cy="192838"/>
      </dsp:txXfrm>
    </dsp:sp>
    <dsp:sp modelId="{EA59FFF3-20B6-4635-BBB7-F2083834E3F0}">
      <dsp:nvSpPr>
        <dsp:cNvPr id="0" name=""/>
        <dsp:cNvSpPr/>
      </dsp:nvSpPr>
      <dsp:spPr>
        <a:xfrm rot="5400000">
          <a:off x="3000569" y="-322042"/>
          <a:ext cx="41781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-254461"/>
              <a:satOff val="11339"/>
              <a:lumOff val="1585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Default fund contributions of other </a:t>
          </a:r>
          <a:r>
            <a:rPr lang="en-US" sz="1400" b="0" kern="120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members (capped)</a:t>
          </a:r>
          <a:endParaRPr lang="en-US" sz="1400" b="0" kern="1200" noProof="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449955" y="2248968"/>
        <a:ext cx="5498648" cy="377023"/>
      </dsp:txXfrm>
    </dsp:sp>
    <dsp:sp modelId="{EAEE96B4-1CF8-4599-873A-9D456E06947C}">
      <dsp:nvSpPr>
        <dsp:cNvPr id="0" name=""/>
        <dsp:cNvSpPr/>
      </dsp:nvSpPr>
      <dsp:spPr>
        <a:xfrm rot="5400000">
          <a:off x="-96419" y="2881422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-318077"/>
              <a:satOff val="14174"/>
              <a:lumOff val="1981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" y="3009981"/>
        <a:ext cx="449955" cy="192838"/>
      </dsp:txXfrm>
    </dsp:sp>
    <dsp:sp modelId="{FD532329-ACC5-456B-9ACF-207CC0A4553B}">
      <dsp:nvSpPr>
        <dsp:cNvPr id="0" name=""/>
        <dsp:cNvSpPr/>
      </dsp:nvSpPr>
      <dsp:spPr>
        <a:xfrm rot="5400000">
          <a:off x="3000569" y="234388"/>
          <a:ext cx="41781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-318077"/>
              <a:satOff val="14174"/>
              <a:lumOff val="1981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Additional default fund contributions of other members</a:t>
          </a:r>
          <a:endParaRPr lang="en-US" sz="1400" kern="1200" noProof="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449955" y="2805398"/>
        <a:ext cx="5498648" cy="377023"/>
      </dsp:txXfrm>
    </dsp:sp>
    <dsp:sp modelId="{E6ED4FF3-82CA-4375-8D76-D920DFFE9BD4}">
      <dsp:nvSpPr>
        <dsp:cNvPr id="0" name=""/>
        <dsp:cNvSpPr/>
      </dsp:nvSpPr>
      <dsp:spPr>
        <a:xfrm rot="5400000">
          <a:off x="-96419" y="3437853"/>
          <a:ext cx="642793" cy="4499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F79646">
              <a:shade val="80000"/>
              <a:hueOff val="-381692"/>
              <a:satOff val="17009"/>
              <a:lumOff val="2377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" y="3566412"/>
        <a:ext cx="449955" cy="192838"/>
      </dsp:txXfrm>
    </dsp:sp>
    <dsp:sp modelId="{7CAA5FB3-9C47-42E9-9833-425B5BA5341A}">
      <dsp:nvSpPr>
        <dsp:cNvPr id="0" name=""/>
        <dsp:cNvSpPr/>
      </dsp:nvSpPr>
      <dsp:spPr>
        <a:xfrm rot="5400000">
          <a:off x="3000569" y="790820"/>
          <a:ext cx="417815" cy="5519044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shade val="80000"/>
              <a:hueOff val="-381692"/>
              <a:satOff val="17009"/>
              <a:lumOff val="2377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Remaining capital of </a:t>
          </a:r>
          <a:r>
            <a:rPr lang="en-US" sz="1400" b="0" kern="1200" noProof="0" dirty="0" err="1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Takasbank</a:t>
          </a:r>
          <a:r>
            <a:rPr lang="en-US" sz="1400" b="0" kern="1200" noProof="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+mn-ea"/>
              <a:cs typeface="+mn-cs"/>
            </a:rPr>
            <a:t> (up to the regulatory capital)</a:t>
          </a:r>
          <a:endParaRPr lang="en-US" sz="1400" b="0" kern="1200" noProof="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449955" y="3361830"/>
        <a:ext cx="5498648" cy="3770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AFFAC-A4CC-4239-BAF3-4E648AE89525}">
      <dsp:nvSpPr>
        <dsp:cNvPr id="0" name=""/>
        <dsp:cNvSpPr/>
      </dsp:nvSpPr>
      <dsp:spPr>
        <a:xfrm rot="5400000">
          <a:off x="363854" y="639512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A0025-98F6-466F-ABD4-161F894BFD92}">
      <dsp:nvSpPr>
        <dsp:cNvPr id="0" name=""/>
        <dsp:cNvSpPr/>
      </dsp:nvSpPr>
      <dsp:spPr>
        <a:xfrm>
          <a:off x="28734" y="37037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Legal </a:t>
          </a:r>
          <a:r>
            <a:rPr lang="en-US" sz="1400" kern="12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Basis</a:t>
          </a:r>
          <a:endParaRPr lang="en-US" sz="1400" kern="1200" noProof="0" dirty="0">
            <a:solidFill>
              <a:srgbClr val="032D64"/>
            </a:solidFill>
            <a:latin typeface="Calibri"/>
            <a:ea typeface="+mn-ea"/>
            <a:cs typeface="+mn-cs"/>
          </a:endParaRPr>
        </a:p>
      </dsp:txBody>
      <dsp:txXfrm>
        <a:off x="60002" y="68305"/>
        <a:ext cx="1234644" cy="577881"/>
      </dsp:txXfrm>
    </dsp:sp>
    <dsp:sp modelId="{3FA317BE-9F38-47B8-802A-0955B4D7FD74}">
      <dsp:nvSpPr>
        <dsp:cNvPr id="0" name=""/>
        <dsp:cNvSpPr/>
      </dsp:nvSpPr>
      <dsp:spPr>
        <a:xfrm>
          <a:off x="1134786" y="98116"/>
          <a:ext cx="665429" cy="51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1EC06-7D0D-4A36-9ECA-3BE1C6B7D4F7}">
      <dsp:nvSpPr>
        <dsp:cNvPr id="0" name=""/>
        <dsp:cNvSpPr/>
      </dsp:nvSpPr>
      <dsp:spPr>
        <a:xfrm rot="5400000">
          <a:off x="1214166" y="1358913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8EE7-7BBA-4E46-8B15-44F05766E4D0}">
      <dsp:nvSpPr>
        <dsp:cNvPr id="0" name=""/>
        <dsp:cNvSpPr/>
      </dsp:nvSpPr>
      <dsp:spPr>
        <a:xfrm>
          <a:off x="879045" y="756438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Member admission </a:t>
          </a:r>
          <a:r>
            <a:rPr lang="en-US" sz="1400" kern="12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requirements</a:t>
          </a:r>
          <a:endParaRPr lang="en-US" sz="1400" kern="1200" noProof="0" dirty="0">
            <a:solidFill>
              <a:srgbClr val="032D64"/>
            </a:solidFill>
            <a:latin typeface="Calibri"/>
            <a:ea typeface="+mn-ea"/>
            <a:cs typeface="+mn-cs"/>
          </a:endParaRPr>
        </a:p>
      </dsp:txBody>
      <dsp:txXfrm>
        <a:off x="910313" y="787706"/>
        <a:ext cx="1234644" cy="577881"/>
      </dsp:txXfrm>
    </dsp:sp>
    <dsp:sp modelId="{23FBDF83-3408-4667-9AF0-FBD7F78E371B}">
      <dsp:nvSpPr>
        <dsp:cNvPr id="0" name=""/>
        <dsp:cNvSpPr/>
      </dsp:nvSpPr>
      <dsp:spPr>
        <a:xfrm>
          <a:off x="1985098" y="817516"/>
          <a:ext cx="665429" cy="51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B1192-71D7-474A-8AA2-E25C9D564C93}">
      <dsp:nvSpPr>
        <dsp:cNvPr id="0" name=""/>
        <dsp:cNvSpPr/>
      </dsp:nvSpPr>
      <dsp:spPr>
        <a:xfrm rot="5400000">
          <a:off x="2064477" y="2078313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09B32-E197-4473-9F37-4F2E2BC973C2}">
      <dsp:nvSpPr>
        <dsp:cNvPr id="0" name=""/>
        <dsp:cNvSpPr/>
      </dsp:nvSpPr>
      <dsp:spPr>
        <a:xfrm>
          <a:off x="1729357" y="1475839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Margin</a:t>
          </a:r>
          <a:r>
            <a:rPr lang="tr-TR" sz="1400" kern="12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s </a:t>
          </a:r>
          <a:r>
            <a:rPr lang="en-US" sz="1400" kern="12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and </a:t>
          </a:r>
          <a:r>
            <a:rPr lang="en-US" sz="1400" kern="12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Collateral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60625" y="1507107"/>
        <a:ext cx="1234644" cy="577881"/>
      </dsp:txXfrm>
    </dsp:sp>
    <dsp:sp modelId="{1F263370-8D61-487F-94DB-DED954CCA38C}">
      <dsp:nvSpPr>
        <dsp:cNvPr id="0" name=""/>
        <dsp:cNvSpPr/>
      </dsp:nvSpPr>
      <dsp:spPr>
        <a:xfrm>
          <a:off x="2835409" y="1536917"/>
          <a:ext cx="665429" cy="51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C632C-6673-4F03-AB7D-AD3B6C1D815A}">
      <dsp:nvSpPr>
        <dsp:cNvPr id="0" name=""/>
        <dsp:cNvSpPr/>
      </dsp:nvSpPr>
      <dsp:spPr>
        <a:xfrm rot="5400000">
          <a:off x="2914789" y="2797714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22801-151D-4C25-A9BB-9A0B86899BBF}">
      <dsp:nvSpPr>
        <dsp:cNvPr id="0" name=""/>
        <dsp:cNvSpPr/>
      </dsp:nvSpPr>
      <dsp:spPr>
        <a:xfrm>
          <a:off x="2579668" y="2195239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Default Fund</a:t>
          </a:r>
          <a:endParaRPr lang="en-US" sz="1400" kern="1200" noProof="0" dirty="0">
            <a:solidFill>
              <a:srgbClr val="032D64"/>
            </a:solidFill>
            <a:latin typeface="Calibri"/>
            <a:ea typeface="+mn-ea"/>
            <a:cs typeface="+mn-cs"/>
          </a:endParaRPr>
        </a:p>
      </dsp:txBody>
      <dsp:txXfrm>
        <a:off x="2610936" y="2226507"/>
        <a:ext cx="1234644" cy="577881"/>
      </dsp:txXfrm>
    </dsp:sp>
    <dsp:sp modelId="{8BF4F024-154B-45F8-A515-51EA3F274A02}">
      <dsp:nvSpPr>
        <dsp:cNvPr id="0" name=""/>
        <dsp:cNvSpPr/>
      </dsp:nvSpPr>
      <dsp:spPr>
        <a:xfrm>
          <a:off x="3685721" y="2256318"/>
          <a:ext cx="665429" cy="51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90A86-5079-4CED-8096-5BA2AD21871B}">
      <dsp:nvSpPr>
        <dsp:cNvPr id="0" name=""/>
        <dsp:cNvSpPr/>
      </dsp:nvSpPr>
      <dsp:spPr>
        <a:xfrm rot="5400000">
          <a:off x="3765100" y="3517115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BA461-1FFA-48B4-AA12-C8CC200D772B}">
      <dsp:nvSpPr>
        <dsp:cNvPr id="0" name=""/>
        <dsp:cNvSpPr/>
      </dsp:nvSpPr>
      <dsp:spPr>
        <a:xfrm>
          <a:off x="3429979" y="2914640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Segregation and Portability</a:t>
          </a:r>
          <a:endParaRPr lang="en-US" sz="1400" kern="1200" noProof="0" dirty="0">
            <a:solidFill>
              <a:srgbClr val="032D64"/>
            </a:solidFill>
            <a:latin typeface="Calibri"/>
            <a:ea typeface="+mn-ea"/>
            <a:cs typeface="+mn-cs"/>
          </a:endParaRPr>
        </a:p>
      </dsp:txBody>
      <dsp:txXfrm>
        <a:off x="3461247" y="2945908"/>
        <a:ext cx="1234644" cy="577881"/>
      </dsp:txXfrm>
    </dsp:sp>
    <dsp:sp modelId="{1962A24A-E3B8-460A-BF35-61F5C1F87B67}">
      <dsp:nvSpPr>
        <dsp:cNvPr id="0" name=""/>
        <dsp:cNvSpPr/>
      </dsp:nvSpPr>
      <dsp:spPr>
        <a:xfrm>
          <a:off x="4536032" y="2975718"/>
          <a:ext cx="665429" cy="51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AE5EA-42D4-4541-A6A4-84D9934792AA}">
      <dsp:nvSpPr>
        <dsp:cNvPr id="0" name=""/>
        <dsp:cNvSpPr/>
      </dsp:nvSpPr>
      <dsp:spPr>
        <a:xfrm rot="5400000">
          <a:off x="4615412" y="4236515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BB7F5-2217-4A70-B564-421E2952315D}">
      <dsp:nvSpPr>
        <dsp:cNvPr id="0" name=""/>
        <dsp:cNvSpPr/>
      </dsp:nvSpPr>
      <dsp:spPr>
        <a:xfrm>
          <a:off x="4280291" y="3634040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Default</a:t>
          </a:r>
          <a:r>
            <a:rPr lang="tr-TR" sz="1400" b="0" kern="12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 Management</a:t>
          </a:r>
          <a:endParaRPr lang="en-US" sz="1400" kern="1200" dirty="0">
            <a:solidFill>
              <a:srgbClr val="032D64"/>
            </a:solidFill>
            <a:latin typeface="Calibri"/>
            <a:ea typeface="+mn-ea"/>
            <a:cs typeface="+mn-cs"/>
          </a:endParaRPr>
        </a:p>
      </dsp:txBody>
      <dsp:txXfrm>
        <a:off x="4311559" y="3665308"/>
        <a:ext cx="1234644" cy="577881"/>
      </dsp:txXfrm>
    </dsp:sp>
    <dsp:sp modelId="{C7017F0C-C873-4F13-94D7-26594C96BC3E}">
      <dsp:nvSpPr>
        <dsp:cNvPr id="0" name=""/>
        <dsp:cNvSpPr/>
      </dsp:nvSpPr>
      <dsp:spPr>
        <a:xfrm>
          <a:off x="5386344" y="3695119"/>
          <a:ext cx="665429" cy="51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84ECC-01E0-4945-A093-AE8208D91F94}">
      <dsp:nvSpPr>
        <dsp:cNvPr id="0" name=""/>
        <dsp:cNvSpPr/>
      </dsp:nvSpPr>
      <dsp:spPr>
        <a:xfrm rot="5400000">
          <a:off x="5465723" y="4955916"/>
          <a:ext cx="543494" cy="61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90E60-5546-4BB2-AAE4-76C8423C7858}">
      <dsp:nvSpPr>
        <dsp:cNvPr id="0" name=""/>
        <dsp:cNvSpPr/>
      </dsp:nvSpPr>
      <dsp:spPr>
        <a:xfrm>
          <a:off x="6079197" y="4962507"/>
          <a:ext cx="1297180" cy="640417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>
              <a:solidFill>
                <a:srgbClr val="032D64"/>
              </a:solidFill>
              <a:latin typeface="Calibri"/>
              <a:ea typeface="+mn-ea"/>
              <a:cs typeface="+mn-cs"/>
            </a:rPr>
            <a:t>Takasbank</a:t>
          </a:r>
          <a:r>
            <a:rPr lang="tr-TR" sz="1400" kern="12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 </a:t>
          </a:r>
          <a:r>
            <a:rPr lang="en-US" sz="1400" kern="12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Capital</a:t>
          </a:r>
          <a:endParaRPr lang="en-US" sz="1400" kern="1200" noProof="0" dirty="0">
            <a:solidFill>
              <a:srgbClr val="032D64"/>
            </a:solidFill>
            <a:latin typeface="Calibri"/>
            <a:ea typeface="+mn-ea"/>
            <a:cs typeface="+mn-cs"/>
          </a:endParaRPr>
        </a:p>
      </dsp:txBody>
      <dsp:txXfrm>
        <a:off x="6110465" y="4993775"/>
        <a:ext cx="1234644" cy="577881"/>
      </dsp:txXfrm>
    </dsp:sp>
    <dsp:sp modelId="{9165145D-36FF-4244-A9B3-82FEECC42B3B}">
      <dsp:nvSpPr>
        <dsp:cNvPr id="0" name=""/>
        <dsp:cNvSpPr/>
      </dsp:nvSpPr>
      <dsp:spPr>
        <a:xfrm>
          <a:off x="6236655" y="4414519"/>
          <a:ext cx="665429" cy="51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B74D-BFA1-4A28-86ED-5FDF288C9E8C}">
      <dsp:nvSpPr>
        <dsp:cNvPr id="0" name=""/>
        <dsp:cNvSpPr/>
      </dsp:nvSpPr>
      <dsp:spPr>
        <a:xfrm>
          <a:off x="5186164" y="4380633"/>
          <a:ext cx="1610350" cy="49304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Risk Controls</a:t>
          </a:r>
          <a:endParaRPr lang="en-US" sz="1400" b="0" kern="1200" dirty="0">
            <a:solidFill>
              <a:srgbClr val="032D64"/>
            </a:solidFill>
            <a:latin typeface="Calibri"/>
            <a:ea typeface="+mn-ea"/>
            <a:cs typeface="+mn-cs"/>
          </a:endParaRPr>
        </a:p>
      </dsp:txBody>
      <dsp:txXfrm>
        <a:off x="5210237" y="4404706"/>
        <a:ext cx="1562204" cy="4448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F8C12-9000-4185-8CC8-5A81C58A5641}">
      <dsp:nvSpPr>
        <dsp:cNvPr id="0" name=""/>
        <dsp:cNvSpPr/>
      </dsp:nvSpPr>
      <dsp:spPr>
        <a:xfrm>
          <a:off x="4065331" y="876977"/>
          <a:ext cx="1766242" cy="434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47"/>
              </a:lnTo>
              <a:lnTo>
                <a:pt x="1766242" y="203247"/>
              </a:lnTo>
              <a:lnTo>
                <a:pt x="1766242" y="434863"/>
              </a:lnTo>
            </a:path>
          </a:pathLst>
        </a:custGeom>
        <a:noFill/>
        <a:ln w="25400" cap="flat" cmpd="sng" algn="ctr">
          <a:solidFill>
            <a:srgbClr val="F79646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08A99-70EC-4CD3-AAE5-9ECA9369338A}">
      <dsp:nvSpPr>
        <dsp:cNvPr id="0" name=""/>
        <dsp:cNvSpPr/>
      </dsp:nvSpPr>
      <dsp:spPr>
        <a:xfrm>
          <a:off x="2286405" y="876977"/>
          <a:ext cx="1778925" cy="434863"/>
        </a:xfrm>
        <a:custGeom>
          <a:avLst/>
          <a:gdLst/>
          <a:ahLst/>
          <a:cxnLst/>
          <a:rect l="0" t="0" r="0" b="0"/>
          <a:pathLst>
            <a:path>
              <a:moveTo>
                <a:pt x="1778925" y="0"/>
              </a:moveTo>
              <a:lnTo>
                <a:pt x="1778925" y="203247"/>
              </a:lnTo>
              <a:lnTo>
                <a:pt x="0" y="203247"/>
              </a:lnTo>
              <a:lnTo>
                <a:pt x="0" y="434863"/>
              </a:lnTo>
            </a:path>
          </a:pathLst>
        </a:custGeom>
        <a:noFill/>
        <a:ln w="25400" cap="flat" cmpd="sng" algn="ctr">
          <a:solidFill>
            <a:srgbClr val="F79646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4E2EC-0385-4FF4-B337-3C216BC8E644}">
      <dsp:nvSpPr>
        <dsp:cNvPr id="0" name=""/>
        <dsp:cNvSpPr/>
      </dsp:nvSpPr>
      <dsp:spPr>
        <a:xfrm>
          <a:off x="1434050" y="19317"/>
          <a:ext cx="5262561" cy="85766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u="sng" kern="1200" dirty="0" smtClean="0">
              <a:solidFill>
                <a:srgbClr val="032D64"/>
              </a:solidFill>
              <a:effectLst/>
              <a:latin typeface="Calibri" pitchFamily="34" charset="0"/>
              <a:ea typeface="+mn-ea"/>
              <a:cs typeface="+mn-cs"/>
            </a:rPr>
            <a:t>CCP MEMBERSHIP &amp; LIMIT SETTINGS</a:t>
          </a:r>
          <a:endParaRPr lang="en-US" sz="2400" b="1" i="0" u="sng" kern="1200" dirty="0">
            <a:solidFill>
              <a:srgbClr val="032D64"/>
            </a:solidFill>
            <a:effectLst/>
            <a:latin typeface="Calibri" pitchFamily="34" charset="0"/>
            <a:ea typeface="+mn-ea"/>
            <a:cs typeface="+mn-cs"/>
          </a:endParaRPr>
        </a:p>
      </dsp:txBody>
      <dsp:txXfrm>
        <a:off x="1434050" y="19317"/>
        <a:ext cx="5262561" cy="857660"/>
      </dsp:txXfrm>
    </dsp:sp>
    <dsp:sp modelId="{4F34B1F6-3BB1-4248-98BC-895102FCE308}">
      <dsp:nvSpPr>
        <dsp:cNvPr id="0" name=""/>
        <dsp:cNvSpPr/>
      </dsp:nvSpPr>
      <dsp:spPr>
        <a:xfrm>
          <a:off x="1217280" y="1311840"/>
          <a:ext cx="2138249" cy="6106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sng" kern="1200" noProof="0" dirty="0" smtClean="0">
              <a:solidFill>
                <a:srgbClr val="032D64"/>
              </a:solidFill>
              <a:effectLst/>
              <a:latin typeface="Calibri" pitchFamily="34" charset="0"/>
              <a:ea typeface="+mn-ea"/>
              <a:cs typeface="+mn-cs"/>
            </a:rPr>
            <a:t>Types</a:t>
          </a:r>
          <a:endParaRPr lang="en-US" sz="2000" b="0" i="0" u="sng" kern="1200" noProof="0" dirty="0">
            <a:solidFill>
              <a:srgbClr val="032D64"/>
            </a:solidFill>
            <a:effectLst/>
            <a:latin typeface="Calibri" pitchFamily="34" charset="0"/>
            <a:ea typeface="+mn-ea"/>
            <a:cs typeface="+mn-cs"/>
          </a:endParaRPr>
        </a:p>
      </dsp:txBody>
      <dsp:txXfrm>
        <a:off x="1217280" y="1311840"/>
        <a:ext cx="2138249" cy="610625"/>
      </dsp:txXfrm>
    </dsp:sp>
    <dsp:sp modelId="{61C9B19E-CB7D-4ED8-8860-3BADD3220730}">
      <dsp:nvSpPr>
        <dsp:cNvPr id="0" name=""/>
        <dsp:cNvSpPr/>
      </dsp:nvSpPr>
      <dsp:spPr>
        <a:xfrm>
          <a:off x="4762448" y="1311840"/>
          <a:ext cx="2138249" cy="62823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sng" kern="1200" noProof="0" dirty="0" smtClean="0">
              <a:solidFill>
                <a:srgbClr val="032D64"/>
              </a:solidFill>
              <a:effectLst/>
              <a:latin typeface="Calibri" pitchFamily="34" charset="0"/>
              <a:ea typeface="+mn-ea"/>
              <a:cs typeface="+mn-cs"/>
            </a:rPr>
            <a:t>Criteria</a:t>
          </a:r>
          <a:endParaRPr lang="en-US" sz="2000" b="0" i="0" u="sng" kern="1200" noProof="0" dirty="0">
            <a:solidFill>
              <a:srgbClr val="032D64"/>
            </a:solidFill>
            <a:effectLst/>
            <a:latin typeface="Calibri" pitchFamily="34" charset="0"/>
            <a:ea typeface="+mn-ea"/>
            <a:cs typeface="+mn-cs"/>
          </a:endParaRPr>
        </a:p>
      </dsp:txBody>
      <dsp:txXfrm>
        <a:off x="4762448" y="1311840"/>
        <a:ext cx="2138249" cy="6282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68C46-2EC4-48E8-98F3-953735879161}">
      <dsp:nvSpPr>
        <dsp:cNvPr id="0" name=""/>
        <dsp:cNvSpPr/>
      </dsp:nvSpPr>
      <dsp:spPr>
        <a:xfrm>
          <a:off x="-4386334" y="-672786"/>
          <a:ext cx="5225725" cy="5225725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25400" cap="flat" cmpd="sng" algn="ctr">
          <a:solidFill>
            <a:srgbClr val="F79646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29D3D-99A5-49DD-ACCA-BD0E21B217A2}">
      <dsp:nvSpPr>
        <dsp:cNvPr id="0" name=""/>
        <dsp:cNvSpPr/>
      </dsp:nvSpPr>
      <dsp:spPr>
        <a:xfrm>
          <a:off x="313615" y="204328"/>
          <a:ext cx="4577567" cy="408502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24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32D64"/>
              </a:solidFill>
              <a:latin typeface="Calibri" pitchFamily="34" charset="0"/>
              <a:ea typeface="+mn-ea"/>
              <a:cs typeface="+mn-cs"/>
            </a:rPr>
            <a:t>Cash (TRL and FX)</a:t>
          </a:r>
          <a:endParaRPr lang="en-US" sz="1600" kern="1200" dirty="0">
            <a:solidFill>
              <a:srgbClr val="032D64"/>
            </a:solidFill>
            <a:latin typeface="Calibri"/>
            <a:ea typeface="+mn-ea"/>
            <a:cs typeface="+mn-cs"/>
          </a:endParaRPr>
        </a:p>
      </dsp:txBody>
      <dsp:txXfrm>
        <a:off x="313615" y="204328"/>
        <a:ext cx="4577567" cy="408502"/>
      </dsp:txXfrm>
    </dsp:sp>
    <dsp:sp modelId="{2ED70A84-D8B1-45DE-9B13-7B84DB668B1D}">
      <dsp:nvSpPr>
        <dsp:cNvPr id="0" name=""/>
        <dsp:cNvSpPr/>
      </dsp:nvSpPr>
      <dsp:spPr>
        <a:xfrm>
          <a:off x="58301" y="153266"/>
          <a:ext cx="510628" cy="51062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3A99C-AAF8-4656-84FE-496FB0A1973B}">
      <dsp:nvSpPr>
        <dsp:cNvPr id="0" name=""/>
        <dsp:cNvSpPr/>
      </dsp:nvSpPr>
      <dsp:spPr>
        <a:xfrm>
          <a:off x="649636" y="817005"/>
          <a:ext cx="4241546" cy="408502"/>
        </a:xfrm>
        <a:prstGeom prst="rect">
          <a:avLst/>
        </a:prstGeom>
        <a:solidFill>
          <a:schemeClr val="accent1">
            <a:lumMod val="60000"/>
            <a:lumOff val="40000"/>
            <a:alpha val="82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24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32D64"/>
              </a:solidFill>
              <a:latin typeface="Calibri" pitchFamily="34" charset="0"/>
              <a:ea typeface="+mn-ea"/>
              <a:cs typeface="+mn-cs"/>
            </a:rPr>
            <a:t>Government Debt Securities</a:t>
          </a:r>
          <a:endParaRPr lang="tr-TR" sz="1600" kern="1200" dirty="0">
            <a:solidFill>
              <a:srgbClr val="032D64"/>
            </a:solidFill>
            <a:latin typeface="Calibri" pitchFamily="34" charset="0"/>
            <a:ea typeface="+mn-ea"/>
            <a:cs typeface="+mn-cs"/>
          </a:endParaRPr>
        </a:p>
      </dsp:txBody>
      <dsp:txXfrm>
        <a:off x="649636" y="817005"/>
        <a:ext cx="4241546" cy="408502"/>
      </dsp:txXfrm>
    </dsp:sp>
    <dsp:sp modelId="{A8C05E78-05A7-4A0A-AF9C-A11F9995EC01}">
      <dsp:nvSpPr>
        <dsp:cNvPr id="0" name=""/>
        <dsp:cNvSpPr/>
      </dsp:nvSpPr>
      <dsp:spPr>
        <a:xfrm>
          <a:off x="394322" y="765942"/>
          <a:ext cx="510628" cy="51062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-8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074B8-1B4B-4561-A3AE-92AC6A5124E5}">
      <dsp:nvSpPr>
        <dsp:cNvPr id="0" name=""/>
        <dsp:cNvSpPr/>
      </dsp:nvSpPr>
      <dsp:spPr>
        <a:xfrm>
          <a:off x="803290" y="1429681"/>
          <a:ext cx="4087892" cy="408502"/>
        </a:xfrm>
        <a:prstGeom prst="rect">
          <a:avLst/>
        </a:prstGeom>
        <a:solidFill>
          <a:schemeClr val="accent1">
            <a:lumMod val="60000"/>
            <a:lumOff val="40000"/>
            <a:alpha val="74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24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32D64"/>
              </a:solidFill>
              <a:latin typeface="Calibri" pitchFamily="34" charset="0"/>
              <a:ea typeface="+mn-ea"/>
              <a:cs typeface="+mn-cs"/>
            </a:rPr>
            <a:t>Stocks</a:t>
          </a:r>
          <a:endParaRPr lang="en-US" sz="1600" kern="1200" dirty="0">
            <a:solidFill>
              <a:srgbClr val="032D64"/>
            </a:solidFill>
            <a:latin typeface="Calibri"/>
            <a:ea typeface="+mn-ea"/>
            <a:cs typeface="+mn-cs"/>
          </a:endParaRPr>
        </a:p>
      </dsp:txBody>
      <dsp:txXfrm>
        <a:off x="803290" y="1429681"/>
        <a:ext cx="4087892" cy="408502"/>
      </dsp:txXfrm>
    </dsp:sp>
    <dsp:sp modelId="{A14507DF-235C-4DB2-9A0B-E06693F173AD}">
      <dsp:nvSpPr>
        <dsp:cNvPr id="0" name=""/>
        <dsp:cNvSpPr/>
      </dsp:nvSpPr>
      <dsp:spPr>
        <a:xfrm>
          <a:off x="547976" y="1378618"/>
          <a:ext cx="510628" cy="51062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-16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8C356-119B-45CD-A304-C3DD9CFE6092}">
      <dsp:nvSpPr>
        <dsp:cNvPr id="0" name=""/>
        <dsp:cNvSpPr/>
      </dsp:nvSpPr>
      <dsp:spPr>
        <a:xfrm>
          <a:off x="803290" y="2041969"/>
          <a:ext cx="4087892" cy="408502"/>
        </a:xfrm>
        <a:prstGeom prst="rect">
          <a:avLst/>
        </a:prstGeom>
        <a:solidFill>
          <a:schemeClr val="accent1">
            <a:lumMod val="60000"/>
            <a:lumOff val="40000"/>
            <a:alpha val="66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24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32D64"/>
              </a:solidFill>
              <a:latin typeface="Calibri" pitchFamily="34" charset="0"/>
              <a:ea typeface="+mn-ea"/>
              <a:cs typeface="+mn-cs"/>
            </a:rPr>
            <a:t>Investment fund units</a:t>
          </a:r>
          <a:endParaRPr lang="en-US" sz="1600" kern="1200" dirty="0">
            <a:solidFill>
              <a:srgbClr val="032D64"/>
            </a:solidFill>
            <a:latin typeface="Calibri"/>
            <a:ea typeface="+mn-ea"/>
            <a:cs typeface="+mn-cs"/>
          </a:endParaRPr>
        </a:p>
      </dsp:txBody>
      <dsp:txXfrm>
        <a:off x="803290" y="2041969"/>
        <a:ext cx="4087892" cy="408502"/>
      </dsp:txXfrm>
    </dsp:sp>
    <dsp:sp modelId="{F0A54207-F900-42F2-A6FE-19D0E068728D}">
      <dsp:nvSpPr>
        <dsp:cNvPr id="0" name=""/>
        <dsp:cNvSpPr/>
      </dsp:nvSpPr>
      <dsp:spPr>
        <a:xfrm>
          <a:off x="547976" y="1990906"/>
          <a:ext cx="510628" cy="51062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-24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A739A-4216-400D-B355-95A9DB060A38}">
      <dsp:nvSpPr>
        <dsp:cNvPr id="0" name=""/>
        <dsp:cNvSpPr/>
      </dsp:nvSpPr>
      <dsp:spPr>
        <a:xfrm>
          <a:off x="649636" y="2654645"/>
          <a:ext cx="4241546" cy="408502"/>
        </a:xfrm>
        <a:prstGeom prst="rect">
          <a:avLst/>
        </a:prstGeom>
        <a:solidFill>
          <a:schemeClr val="accent1">
            <a:lumMod val="60000"/>
            <a:lumOff val="40000"/>
            <a:alpha val="58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24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32D64"/>
              </a:solidFill>
              <a:latin typeface="Calibri" pitchFamily="34" charset="0"/>
              <a:ea typeface="+mn-ea"/>
              <a:cs typeface="+mn-cs"/>
            </a:rPr>
            <a:t>Gold</a:t>
          </a:r>
          <a:endParaRPr lang="tr-TR" sz="1600" kern="1200" dirty="0">
            <a:solidFill>
              <a:srgbClr val="032D64"/>
            </a:solidFill>
            <a:latin typeface="Calibri" pitchFamily="34" charset="0"/>
            <a:ea typeface="+mn-ea"/>
            <a:cs typeface="+mn-cs"/>
          </a:endParaRPr>
        </a:p>
      </dsp:txBody>
      <dsp:txXfrm>
        <a:off x="649636" y="2654645"/>
        <a:ext cx="4241546" cy="408502"/>
      </dsp:txXfrm>
    </dsp:sp>
    <dsp:sp modelId="{9995205E-6137-474D-9B4F-0F3AC5E0D4D2}">
      <dsp:nvSpPr>
        <dsp:cNvPr id="0" name=""/>
        <dsp:cNvSpPr/>
      </dsp:nvSpPr>
      <dsp:spPr>
        <a:xfrm>
          <a:off x="394322" y="2603582"/>
          <a:ext cx="510628" cy="51062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-32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9F93B-68D6-4893-A717-266551BC9E16}">
      <dsp:nvSpPr>
        <dsp:cNvPr id="0" name=""/>
        <dsp:cNvSpPr/>
      </dsp:nvSpPr>
      <dsp:spPr>
        <a:xfrm>
          <a:off x="313615" y="3267321"/>
          <a:ext cx="4577567" cy="408502"/>
        </a:xfrm>
        <a:prstGeom prst="rect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24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Bank </a:t>
          </a:r>
          <a:r>
            <a:rPr lang="en-US" sz="1600" kern="12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guarantees</a:t>
          </a:r>
          <a:r>
            <a:rPr lang="tr-TR" sz="1600" kern="1200" noProof="0" dirty="0" smtClean="0">
              <a:solidFill>
                <a:srgbClr val="032D64"/>
              </a:solidFill>
              <a:latin typeface="Calibri"/>
              <a:ea typeface="+mn-ea"/>
              <a:cs typeface="+mn-cs"/>
            </a:rPr>
            <a:t>*</a:t>
          </a:r>
          <a:endParaRPr lang="en-US" sz="1600" kern="1200" noProof="0" dirty="0">
            <a:solidFill>
              <a:srgbClr val="032D64"/>
            </a:solidFill>
            <a:latin typeface="Calibri"/>
            <a:ea typeface="+mn-ea"/>
            <a:cs typeface="+mn-cs"/>
          </a:endParaRPr>
        </a:p>
      </dsp:txBody>
      <dsp:txXfrm>
        <a:off x="313615" y="3267321"/>
        <a:ext cx="4577567" cy="408502"/>
      </dsp:txXfrm>
    </dsp:sp>
    <dsp:sp modelId="{3A46464B-F990-45F4-9EF5-66816418E561}">
      <dsp:nvSpPr>
        <dsp:cNvPr id="0" name=""/>
        <dsp:cNvSpPr/>
      </dsp:nvSpPr>
      <dsp:spPr>
        <a:xfrm>
          <a:off x="58301" y="3216258"/>
          <a:ext cx="510628" cy="51062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-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B9E13-EDBB-492A-826A-5203A512BC85}">
      <dsp:nvSpPr>
        <dsp:cNvPr id="0" name=""/>
        <dsp:cNvSpPr/>
      </dsp:nvSpPr>
      <dsp:spPr>
        <a:xfrm>
          <a:off x="0" y="0"/>
          <a:ext cx="5733016" cy="52584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9A085-4C06-4370-8278-73AF6AB5B3AE}">
      <dsp:nvSpPr>
        <dsp:cNvPr id="0" name=""/>
        <dsp:cNvSpPr/>
      </dsp:nvSpPr>
      <dsp:spPr>
        <a:xfrm>
          <a:off x="2876156" y="89479"/>
          <a:ext cx="828879" cy="3856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878DB-78F1-429D-9225-FA092C44F19D}">
      <dsp:nvSpPr>
        <dsp:cNvPr id="0" name=""/>
        <dsp:cNvSpPr/>
      </dsp:nvSpPr>
      <dsp:spPr>
        <a:xfrm rot="10800000">
          <a:off x="2920252" y="592412"/>
          <a:ext cx="828879" cy="467361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5%</a:t>
          </a:r>
          <a:endParaRPr lang="tr-TR" sz="1500" b="1" kern="1200" dirty="0">
            <a:solidFill>
              <a:schemeClr val="tx1"/>
            </a:solidFill>
          </a:endParaRPr>
        </a:p>
      </dsp:txBody>
      <dsp:txXfrm rot="10800000">
        <a:off x="2934625" y="592412"/>
        <a:ext cx="800133" cy="452988"/>
      </dsp:txXfrm>
    </dsp:sp>
    <dsp:sp modelId="{F2C327A2-E892-4FB3-A3E8-E42A75F00675}">
      <dsp:nvSpPr>
        <dsp:cNvPr id="0" name=""/>
        <dsp:cNvSpPr/>
      </dsp:nvSpPr>
      <dsp:spPr>
        <a:xfrm>
          <a:off x="1090612" y="66108"/>
          <a:ext cx="766059" cy="4225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2EA4A-1184-44D3-8EA2-D477E01B346D}">
      <dsp:nvSpPr>
        <dsp:cNvPr id="0" name=""/>
        <dsp:cNvSpPr/>
      </dsp:nvSpPr>
      <dsp:spPr>
        <a:xfrm rot="10800000">
          <a:off x="1959613" y="561906"/>
          <a:ext cx="828879" cy="514753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0,024%</a:t>
          </a:r>
          <a:endParaRPr lang="tr-TR" sz="1500" b="1" kern="1200" dirty="0">
            <a:solidFill>
              <a:schemeClr val="tx1"/>
            </a:solidFill>
          </a:endParaRPr>
        </a:p>
      </dsp:txBody>
      <dsp:txXfrm rot="10800000">
        <a:off x="1975443" y="561906"/>
        <a:ext cx="797219" cy="498923"/>
      </dsp:txXfrm>
    </dsp:sp>
    <dsp:sp modelId="{D738E20A-CE37-45DA-B506-D1B248904AF8}">
      <dsp:nvSpPr>
        <dsp:cNvPr id="0" name=""/>
        <dsp:cNvSpPr/>
      </dsp:nvSpPr>
      <dsp:spPr>
        <a:xfrm>
          <a:off x="1980941" y="66089"/>
          <a:ext cx="828879" cy="3856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6075D-60A7-4414-B95F-D3D2674D8519}">
      <dsp:nvSpPr>
        <dsp:cNvPr id="0" name=""/>
        <dsp:cNvSpPr/>
      </dsp:nvSpPr>
      <dsp:spPr>
        <a:xfrm rot="10800000">
          <a:off x="4829477" y="556186"/>
          <a:ext cx="828879" cy="514753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10,5%</a:t>
          </a:r>
          <a:endParaRPr lang="tr-TR" sz="1500" b="1" kern="1200" dirty="0">
            <a:solidFill>
              <a:schemeClr val="tx1"/>
            </a:solidFill>
          </a:endParaRPr>
        </a:p>
      </dsp:txBody>
      <dsp:txXfrm rot="10800000">
        <a:off x="4845307" y="556186"/>
        <a:ext cx="797219" cy="498923"/>
      </dsp:txXfrm>
    </dsp:sp>
    <dsp:sp modelId="{E8AEB361-FC56-4FFB-88BB-709D48F4721B}">
      <dsp:nvSpPr>
        <dsp:cNvPr id="0" name=""/>
        <dsp:cNvSpPr/>
      </dsp:nvSpPr>
      <dsp:spPr>
        <a:xfrm>
          <a:off x="96316" y="89254"/>
          <a:ext cx="828879" cy="3856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99682-5FAD-4953-97A6-ED8CBE3EA2D4}">
      <dsp:nvSpPr>
        <dsp:cNvPr id="0" name=""/>
        <dsp:cNvSpPr/>
      </dsp:nvSpPr>
      <dsp:spPr>
        <a:xfrm rot="10800000">
          <a:off x="67861" y="598836"/>
          <a:ext cx="828879" cy="49249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64,9%</a:t>
          </a:r>
          <a:endParaRPr lang="tr-TR" sz="1500" b="1" kern="1200" dirty="0">
            <a:solidFill>
              <a:schemeClr val="tx1"/>
            </a:solidFill>
          </a:endParaRPr>
        </a:p>
      </dsp:txBody>
      <dsp:txXfrm rot="10800000">
        <a:off x="83007" y="598836"/>
        <a:ext cx="798587" cy="477344"/>
      </dsp:txXfrm>
    </dsp:sp>
    <dsp:sp modelId="{25EF5D88-3455-405C-A193-806AA93FE136}">
      <dsp:nvSpPr>
        <dsp:cNvPr id="0" name=""/>
        <dsp:cNvSpPr/>
      </dsp:nvSpPr>
      <dsp:spPr>
        <a:xfrm>
          <a:off x="3819719" y="126597"/>
          <a:ext cx="828879" cy="3856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886E2-ED07-4128-84BA-879D4EFE2866}">
      <dsp:nvSpPr>
        <dsp:cNvPr id="0" name=""/>
        <dsp:cNvSpPr/>
      </dsp:nvSpPr>
      <dsp:spPr>
        <a:xfrm rot="10800000">
          <a:off x="3889685" y="582397"/>
          <a:ext cx="828879" cy="480722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4,1%</a:t>
          </a:r>
          <a:endParaRPr lang="tr-TR" sz="1500" b="1" kern="1200" dirty="0">
            <a:solidFill>
              <a:schemeClr val="tx1"/>
            </a:solidFill>
          </a:endParaRPr>
        </a:p>
      </dsp:txBody>
      <dsp:txXfrm rot="10800000">
        <a:off x="3904469" y="582397"/>
        <a:ext cx="799311" cy="465938"/>
      </dsp:txXfrm>
    </dsp:sp>
    <dsp:sp modelId="{A7B37E69-2863-49FF-BD03-9D90E3F0ACD4}">
      <dsp:nvSpPr>
        <dsp:cNvPr id="0" name=""/>
        <dsp:cNvSpPr/>
      </dsp:nvSpPr>
      <dsp:spPr>
        <a:xfrm>
          <a:off x="4817434" y="118565"/>
          <a:ext cx="828879" cy="3856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5E92D-4B72-46AA-AA78-2785C8374590}">
      <dsp:nvSpPr>
        <dsp:cNvPr id="0" name=""/>
        <dsp:cNvSpPr/>
      </dsp:nvSpPr>
      <dsp:spPr>
        <a:xfrm rot="10800000">
          <a:off x="1009303" y="595262"/>
          <a:ext cx="828879" cy="463569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tx1"/>
              </a:solidFill>
            </a:rPr>
            <a:t>0,15%</a:t>
          </a:r>
          <a:endParaRPr lang="tr-TR" sz="1500" kern="1200" dirty="0"/>
        </a:p>
      </dsp:txBody>
      <dsp:txXfrm rot="10800000">
        <a:off x="1023559" y="595262"/>
        <a:ext cx="800367" cy="449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81BE3-A479-4F7E-ADF5-7B52DC402C13}">
      <dsp:nvSpPr>
        <dsp:cNvPr id="0" name=""/>
        <dsp:cNvSpPr/>
      </dsp:nvSpPr>
      <dsp:spPr>
        <a:xfrm>
          <a:off x="1962342" y="793"/>
          <a:ext cx="1359834" cy="1359834"/>
        </a:xfrm>
        <a:prstGeom prst="upArrow">
          <a:avLst>
            <a:gd name="adj1" fmla="val 50000"/>
            <a:gd name="adj2" fmla="val 35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SSS</a:t>
          </a:r>
          <a:endParaRPr lang="en-US" sz="1200" kern="1200" dirty="0"/>
        </a:p>
      </dsp:txBody>
      <dsp:txXfrm>
        <a:off x="2302301" y="238764"/>
        <a:ext cx="679917" cy="1121863"/>
      </dsp:txXfrm>
    </dsp:sp>
    <dsp:sp modelId="{B3BCD009-28A9-46B3-90EE-2696203D05B5}">
      <dsp:nvSpPr>
        <dsp:cNvPr id="0" name=""/>
        <dsp:cNvSpPr/>
      </dsp:nvSpPr>
      <dsp:spPr>
        <a:xfrm rot="5400000">
          <a:off x="3795119" y="1069329"/>
          <a:ext cx="1359834" cy="1359834"/>
        </a:xfrm>
        <a:prstGeom prst="upArrow">
          <a:avLst>
            <a:gd name="adj1" fmla="val 50000"/>
            <a:gd name="adj2" fmla="val 35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CCP</a:t>
          </a:r>
          <a:endParaRPr lang="en-US" sz="1200" kern="1200" dirty="0"/>
        </a:p>
      </dsp:txBody>
      <dsp:txXfrm rot="-5400000">
        <a:off x="3795119" y="1409288"/>
        <a:ext cx="1121863" cy="679917"/>
      </dsp:txXfrm>
    </dsp:sp>
    <dsp:sp modelId="{38077E55-8177-4A25-93CB-CC530B7FE01C}">
      <dsp:nvSpPr>
        <dsp:cNvPr id="0" name=""/>
        <dsp:cNvSpPr/>
      </dsp:nvSpPr>
      <dsp:spPr>
        <a:xfrm rot="10800000">
          <a:off x="1962342" y="2051540"/>
          <a:ext cx="1359834" cy="1359834"/>
        </a:xfrm>
        <a:prstGeom prst="upArrow">
          <a:avLst>
            <a:gd name="adj1" fmla="val 50000"/>
            <a:gd name="adj2" fmla="val 35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Custody</a:t>
          </a:r>
          <a:endParaRPr lang="en-US" sz="1200" kern="1200" dirty="0"/>
        </a:p>
      </dsp:txBody>
      <dsp:txXfrm rot="10800000">
        <a:off x="2302300" y="2051540"/>
        <a:ext cx="679917" cy="1121863"/>
      </dsp:txXfrm>
    </dsp:sp>
    <dsp:sp modelId="{AE7808B8-6F8D-4EA8-A18B-94E1315A5629}">
      <dsp:nvSpPr>
        <dsp:cNvPr id="0" name=""/>
        <dsp:cNvSpPr/>
      </dsp:nvSpPr>
      <dsp:spPr>
        <a:xfrm rot="16200000">
          <a:off x="22570" y="1009621"/>
          <a:ext cx="1359834" cy="1359834"/>
        </a:xfrm>
        <a:prstGeom prst="upArrow">
          <a:avLst>
            <a:gd name="adj1" fmla="val 50000"/>
            <a:gd name="adj2" fmla="val 35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Bank</a:t>
          </a:r>
          <a:endParaRPr lang="en-US" sz="1200" kern="1200" dirty="0"/>
        </a:p>
      </dsp:txBody>
      <dsp:txXfrm rot="5400000">
        <a:off x="260541" y="1349579"/>
        <a:ext cx="1121863" cy="679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42688-C96D-4991-B3C6-BB7DCCC2B0CC}">
      <dsp:nvSpPr>
        <dsp:cNvPr id="0" name=""/>
        <dsp:cNvSpPr/>
      </dsp:nvSpPr>
      <dsp:spPr>
        <a:xfrm rot="5400000">
          <a:off x="3550067" y="109912"/>
          <a:ext cx="1687914" cy="14684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Book Entry Settlement</a:t>
          </a:r>
          <a:endParaRPr lang="en-US" sz="16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3888620" y="263231"/>
        <a:ext cx="1010807" cy="1161848"/>
      </dsp:txXfrm>
    </dsp:sp>
    <dsp:sp modelId="{03F7958E-0577-4621-A638-99092939C4E6}">
      <dsp:nvSpPr>
        <dsp:cNvPr id="0" name=""/>
        <dsp:cNvSpPr/>
      </dsp:nvSpPr>
      <dsp:spPr>
        <a:xfrm>
          <a:off x="5176482" y="135899"/>
          <a:ext cx="2381314" cy="1012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T+0</a:t>
          </a:r>
          <a:r>
            <a:rPr lang="tr-TR" sz="1800" kern="12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Settlement for Debt Instruments</a:t>
          </a:r>
          <a:endParaRPr lang="en-US" sz="1800" kern="1200" dirty="0">
            <a:solidFill>
              <a:srgbClr val="1F497D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176482" y="135899"/>
        <a:ext cx="2381314" cy="1012748"/>
      </dsp:txXfrm>
    </dsp:sp>
    <dsp:sp modelId="{4CABD5D9-4532-470E-A355-773FB4A7C6D8}">
      <dsp:nvSpPr>
        <dsp:cNvPr id="0" name=""/>
        <dsp:cNvSpPr/>
      </dsp:nvSpPr>
      <dsp:spPr>
        <a:xfrm rot="5400000">
          <a:off x="1964102" y="109912"/>
          <a:ext cx="1687914" cy="14684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Centralized Clearing and Settlement</a:t>
          </a:r>
          <a:endParaRPr lang="en-US" sz="16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2302655" y="263231"/>
        <a:ext cx="1010807" cy="1161848"/>
      </dsp:txXfrm>
    </dsp:sp>
    <dsp:sp modelId="{CE94AF02-5C6D-4D5C-9F0A-8D9D7A9EE035}">
      <dsp:nvSpPr>
        <dsp:cNvPr id="0" name=""/>
        <dsp:cNvSpPr/>
      </dsp:nvSpPr>
      <dsp:spPr>
        <a:xfrm rot="5400000">
          <a:off x="2804064" y="1507979"/>
          <a:ext cx="1687914" cy="15377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Multilateral Netting</a:t>
          </a:r>
          <a:endParaRPr lang="en-US" sz="15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3124036" y="1701705"/>
        <a:ext cx="1047970" cy="1150302"/>
      </dsp:txXfrm>
    </dsp:sp>
    <dsp:sp modelId="{F9E9ACB5-6063-46D8-A0B5-51BD4DF38925}">
      <dsp:nvSpPr>
        <dsp:cNvPr id="0" name=""/>
        <dsp:cNvSpPr/>
      </dsp:nvSpPr>
      <dsp:spPr>
        <a:xfrm>
          <a:off x="482153" y="1759595"/>
          <a:ext cx="2439814" cy="1012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T+1 </a:t>
          </a:r>
          <a:r>
            <a:rPr lang="en-US" sz="1800" b="0" kern="12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for cash </a:t>
          </a:r>
          <a:r>
            <a:rPr lang="tr-TR" sz="1800" b="0" kern="12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derivatives </a:t>
          </a:r>
          <a:r>
            <a:rPr lang="en-US" sz="1800" b="0" kern="12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settlement</a:t>
          </a:r>
          <a:r>
            <a:rPr lang="en-US" sz="1800" kern="12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tr-TR" sz="1800" kern="1200" dirty="0" smtClean="0">
            <a:solidFill>
              <a:srgbClr val="1F497D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T+3 </a:t>
          </a:r>
          <a:r>
            <a:rPr lang="en-US" sz="1800" b="0" kern="12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for physically settled stock </a:t>
          </a:r>
          <a:r>
            <a:rPr lang="en-US" sz="1800" kern="12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options</a:t>
          </a:r>
          <a:endParaRPr lang="en-US" sz="1800" kern="1200" dirty="0">
            <a:solidFill>
              <a:srgbClr val="1F497D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82153" y="1759595"/>
        <a:ext cx="2439814" cy="1012748"/>
      </dsp:txXfrm>
    </dsp:sp>
    <dsp:sp modelId="{8D3071A1-CA8F-49EF-A26E-047FF11D97DE}">
      <dsp:nvSpPr>
        <dsp:cNvPr id="0" name=""/>
        <dsp:cNvSpPr/>
      </dsp:nvSpPr>
      <dsp:spPr>
        <a:xfrm rot="5400000">
          <a:off x="4444465" y="1531727"/>
          <a:ext cx="1687914" cy="14684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Delivery versus Payment (Model 3 DvP)</a:t>
          </a:r>
          <a:endParaRPr lang="en-US" sz="16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4783018" y="1685046"/>
        <a:ext cx="1010807" cy="1161848"/>
      </dsp:txXfrm>
    </dsp:sp>
    <dsp:sp modelId="{15F4956B-7D04-46A3-AB68-33DCF4B389AD}">
      <dsp:nvSpPr>
        <dsp:cNvPr id="0" name=""/>
        <dsp:cNvSpPr/>
      </dsp:nvSpPr>
      <dsp:spPr>
        <a:xfrm rot="5400000">
          <a:off x="3674467" y="2975316"/>
          <a:ext cx="1687914" cy="14684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Same day funds</a:t>
          </a:r>
          <a:endParaRPr lang="en-US" sz="16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4013020" y="3128635"/>
        <a:ext cx="1010807" cy="1161848"/>
      </dsp:txXfrm>
    </dsp:sp>
    <dsp:sp modelId="{70F258B8-23F4-4453-A887-5633D74716B2}">
      <dsp:nvSpPr>
        <dsp:cNvPr id="0" name=""/>
        <dsp:cNvSpPr/>
      </dsp:nvSpPr>
      <dsp:spPr>
        <a:xfrm>
          <a:off x="5297228" y="3203184"/>
          <a:ext cx="1883712" cy="1012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T+2</a:t>
          </a:r>
          <a:r>
            <a:rPr lang="tr-TR" sz="1800" kern="1200" dirty="0" smtClean="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Settlement for Equities</a:t>
          </a:r>
          <a:endParaRPr lang="en-US" sz="1800" kern="1200" dirty="0">
            <a:solidFill>
              <a:srgbClr val="1F497D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97228" y="3203184"/>
        <a:ext cx="1883712" cy="1012748"/>
      </dsp:txXfrm>
    </dsp:sp>
    <dsp:sp modelId="{3BC243D0-B25D-490F-9760-9CF74A0EF787}">
      <dsp:nvSpPr>
        <dsp:cNvPr id="0" name=""/>
        <dsp:cNvSpPr/>
      </dsp:nvSpPr>
      <dsp:spPr>
        <a:xfrm rot="5400000">
          <a:off x="2088503" y="2975316"/>
          <a:ext cx="1687914" cy="14684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Rolling Settlement</a:t>
          </a:r>
          <a:endParaRPr lang="en-US" sz="16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2427056" y="3128635"/>
        <a:ext cx="1010807" cy="1161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43CDD-DF12-43ED-9201-EAC5C3B4C6E8}">
      <dsp:nvSpPr>
        <dsp:cNvPr id="0" name=""/>
        <dsp:cNvSpPr/>
      </dsp:nvSpPr>
      <dsp:spPr>
        <a:xfrm>
          <a:off x="0" y="33922"/>
          <a:ext cx="8503096" cy="71077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Trading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Hours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; 09:15 – 14:00</a:t>
          </a:r>
          <a:endParaRPr lang="en-US" sz="1800" b="1" kern="1200" noProof="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34697" y="68619"/>
        <a:ext cx="8433702" cy="641381"/>
      </dsp:txXfrm>
    </dsp:sp>
    <dsp:sp modelId="{65EB7CCE-69B4-4223-A5D7-C02AEB5EC648}">
      <dsp:nvSpPr>
        <dsp:cNvPr id="0" name=""/>
        <dsp:cNvSpPr/>
      </dsp:nvSpPr>
      <dsp:spPr>
        <a:xfrm>
          <a:off x="0" y="725082"/>
          <a:ext cx="8503096" cy="44712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997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2100" kern="1200" dirty="0"/>
        </a:p>
      </dsp:txBody>
      <dsp:txXfrm>
        <a:off x="0" y="725082"/>
        <a:ext cx="8503096" cy="447120"/>
      </dsp:txXfrm>
    </dsp:sp>
    <dsp:sp modelId="{4DE3ACBC-965E-4B77-8F8C-F4AAF1B592DF}">
      <dsp:nvSpPr>
        <dsp:cNvPr id="0" name=""/>
        <dsp:cNvSpPr/>
      </dsp:nvSpPr>
      <dsp:spPr>
        <a:xfrm>
          <a:off x="0" y="702805"/>
          <a:ext cx="8503096" cy="71077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Allocation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subject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to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; 15:00</a:t>
          </a:r>
          <a:endParaRPr lang="en-US" sz="1800" b="1" kern="1200" noProof="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34697" y="737502"/>
        <a:ext cx="8433702" cy="641381"/>
      </dsp:txXfrm>
    </dsp:sp>
    <dsp:sp modelId="{02CD332A-BD39-4C87-96F6-A1F6E044B4F2}">
      <dsp:nvSpPr>
        <dsp:cNvPr id="0" name=""/>
        <dsp:cNvSpPr/>
      </dsp:nvSpPr>
      <dsp:spPr>
        <a:xfrm>
          <a:off x="0" y="1363194"/>
          <a:ext cx="8503096" cy="71077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Netting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credit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/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debit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calculation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; 15:00 – 15:15</a:t>
          </a:r>
          <a:endParaRPr lang="en-US" sz="1800" b="1" kern="1200" noProof="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34697" y="1397891"/>
        <a:ext cx="8433702" cy="641381"/>
      </dsp:txXfrm>
    </dsp:sp>
    <dsp:sp modelId="{2C3FBD96-87B7-4F55-BB1C-02FE8FDFF7A4}">
      <dsp:nvSpPr>
        <dsp:cNvPr id="0" name=""/>
        <dsp:cNvSpPr/>
      </dsp:nvSpPr>
      <dsp:spPr>
        <a:xfrm>
          <a:off x="0" y="2103581"/>
          <a:ext cx="8503096" cy="71077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Fulfilling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clearing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settlement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obligations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; 15:15 – 16:45</a:t>
          </a:r>
          <a:endParaRPr lang="en-US" sz="1800" b="1" kern="1200" noProof="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34697" y="2138278"/>
        <a:ext cx="8433702" cy="641381"/>
      </dsp:txXfrm>
    </dsp:sp>
    <dsp:sp modelId="{FF835990-A78A-4845-9068-0936F54BB283}">
      <dsp:nvSpPr>
        <dsp:cNvPr id="0" name=""/>
        <dsp:cNvSpPr/>
      </dsp:nvSpPr>
      <dsp:spPr>
        <a:xfrm>
          <a:off x="0" y="2824372"/>
          <a:ext cx="8503096" cy="71077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To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implicate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future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value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–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dates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trades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to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clearing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on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value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date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transactions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</a:t>
          </a:r>
          <a:endParaRPr lang="en-US" sz="1800" b="1" kern="1200" noProof="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34697" y="2859069"/>
        <a:ext cx="8433702" cy="641381"/>
      </dsp:txXfrm>
    </dsp:sp>
    <dsp:sp modelId="{BAAF9E9C-548C-4913-AE3F-0847098E9DB3}">
      <dsp:nvSpPr>
        <dsp:cNvPr id="0" name=""/>
        <dsp:cNvSpPr/>
      </dsp:nvSpPr>
      <dsp:spPr>
        <a:xfrm>
          <a:off x="0" y="3552897"/>
          <a:ext cx="8503096" cy="71077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Clearing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settlement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Domestic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Government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Debt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with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foreign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currency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denomination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performed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at T+1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day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</a:t>
          </a:r>
          <a:endParaRPr lang="en-US" sz="1800" b="1" kern="1200" noProof="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34697" y="3587594"/>
        <a:ext cx="8433702" cy="641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2950F-D2E0-452F-8A8E-042E0E85F64E}">
      <dsp:nvSpPr>
        <dsp:cNvPr id="0" name=""/>
        <dsp:cNvSpPr/>
      </dsp:nvSpPr>
      <dsp:spPr>
        <a:xfrm>
          <a:off x="2070197" y="0"/>
          <a:ext cx="3806133" cy="774798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Netting</a:t>
          </a:r>
          <a:endParaRPr lang="en-US" sz="18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2070197" y="0"/>
        <a:ext cx="3806133" cy="774798"/>
      </dsp:txXfrm>
    </dsp:sp>
    <dsp:sp modelId="{2E6A4E58-7C4F-442B-A29F-57246E72DFC8}">
      <dsp:nvSpPr>
        <dsp:cNvPr id="0" name=""/>
        <dsp:cNvSpPr/>
      </dsp:nvSpPr>
      <dsp:spPr>
        <a:xfrm>
          <a:off x="2088261" y="1296132"/>
          <a:ext cx="3806133" cy="788850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DvP</a:t>
          </a:r>
          <a:endParaRPr lang="en-US" sz="18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2088261" y="1296132"/>
        <a:ext cx="3806133" cy="788850"/>
      </dsp:txXfrm>
    </dsp:sp>
    <dsp:sp modelId="{7744A3AE-7FEA-4E64-8CF6-9F52F53ABAE8}">
      <dsp:nvSpPr>
        <dsp:cNvPr id="0" name=""/>
        <dsp:cNvSpPr/>
      </dsp:nvSpPr>
      <dsp:spPr>
        <a:xfrm>
          <a:off x="2070197" y="2595856"/>
          <a:ext cx="3806133" cy="822276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Dematerialized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(on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account</a:t>
          </a:r>
          <a:r>
            <a:rPr lang="tr-TR" sz="18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) </a:t>
          </a:r>
          <a:r>
            <a:rPr lang="tr-TR" sz="18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Clearing</a:t>
          </a:r>
          <a:endParaRPr lang="en-US" sz="18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2070197" y="2595856"/>
        <a:ext cx="3806133" cy="8222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61749-3339-4BE9-ADFA-AE2CCC213551}">
      <dsp:nvSpPr>
        <dsp:cNvPr id="0" name=""/>
        <dsp:cNvSpPr/>
      </dsp:nvSpPr>
      <dsp:spPr>
        <a:xfrm>
          <a:off x="427846" y="3718"/>
          <a:ext cx="7754906" cy="24669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b="0" kern="1200" dirty="0" smtClean="0">
            <a:latin typeface="+mn-lt"/>
            <a:cs typeface="Calibri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b="0" kern="1200" dirty="0" smtClean="0">
            <a:latin typeface="+mn-lt"/>
            <a:cs typeface="Calibri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Trade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contracts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,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which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eligible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netting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determined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among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all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traded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contracts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Trades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,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which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performed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in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Outright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Purchases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Sales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Market,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Offering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Qualified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Investors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Repo –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Interbank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–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Specified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netted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on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security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cash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based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at Value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date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	*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Trades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in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Outright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Purchases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Sales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Market,Offering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Qualified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Investors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Specified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	*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debited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 repo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transactions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in Repo -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Interbank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– 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 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	*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Creditted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on Repo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Transaction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(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Maturity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date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contracts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value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date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2)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			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netted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on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cash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basis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at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member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level</a:t>
          </a:r>
          <a:endParaRPr lang="tr-TR" sz="1400" b="1" kern="1200" dirty="0" smtClean="0">
            <a:solidFill>
              <a:srgbClr val="FF0000"/>
            </a:solidFill>
            <a:latin typeface="+mn-lt"/>
            <a:ea typeface="+mn-ea"/>
            <a:cs typeface="Arial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b="0" kern="1200" dirty="0" smtClean="0">
            <a:latin typeface="+mn-lt"/>
            <a:cs typeface="Calibri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/>
        </a:p>
      </dsp:txBody>
      <dsp:txXfrm>
        <a:off x="500102" y="75974"/>
        <a:ext cx="7610394" cy="2322476"/>
      </dsp:txXfrm>
    </dsp:sp>
    <dsp:sp modelId="{8E5BCDC9-C445-4753-A758-AA150A4353DD}">
      <dsp:nvSpPr>
        <dsp:cNvPr id="0" name=""/>
        <dsp:cNvSpPr/>
      </dsp:nvSpPr>
      <dsp:spPr>
        <a:xfrm rot="5400000" flipV="1">
          <a:off x="4127555" y="2395917"/>
          <a:ext cx="286324" cy="58165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 rot="-5400000">
        <a:off x="4096220" y="2543584"/>
        <a:ext cx="348995" cy="200427"/>
      </dsp:txXfrm>
    </dsp:sp>
    <dsp:sp modelId="{1E7A6A80-346D-4DEC-A7F2-35E0FF88E7FF}">
      <dsp:nvSpPr>
        <dsp:cNvPr id="0" name=""/>
        <dsp:cNvSpPr/>
      </dsp:nvSpPr>
      <dsp:spPr>
        <a:xfrm>
          <a:off x="436371" y="3754118"/>
          <a:ext cx="7668716" cy="73311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 purchased with reverse repo are not included in netting. These securities are </a:t>
          </a:r>
          <a:r>
            <a:rPr lang="en-US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safekept</a:t>
          </a:r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in the 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«</a:t>
          </a:r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 repo blockage depot 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«</a:t>
          </a:r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of the member account who made reverse repo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</a:t>
          </a:r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until the maturity date of the transaction.</a:t>
          </a:r>
          <a:endParaRPr lang="en-US" sz="14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457843" y="3775590"/>
        <a:ext cx="7625772" cy="690174"/>
      </dsp:txXfrm>
    </dsp:sp>
    <dsp:sp modelId="{E125D94A-2D56-4FD3-BE83-18471BA5A598}">
      <dsp:nvSpPr>
        <dsp:cNvPr id="0" name=""/>
        <dsp:cNvSpPr/>
      </dsp:nvSpPr>
      <dsp:spPr>
        <a:xfrm rot="16200000" flipH="1" flipV="1">
          <a:off x="4113876" y="3276973"/>
          <a:ext cx="313680" cy="51714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 rot="5400000">
        <a:off x="4115572" y="3378706"/>
        <a:ext cx="310289" cy="219576"/>
      </dsp:txXfrm>
    </dsp:sp>
    <dsp:sp modelId="{4AC1D04A-B5CF-45AE-8DD5-925C4566CD49}">
      <dsp:nvSpPr>
        <dsp:cNvPr id="0" name=""/>
        <dsp:cNvSpPr/>
      </dsp:nvSpPr>
      <dsp:spPr>
        <a:xfrm>
          <a:off x="398113" y="2834513"/>
          <a:ext cx="7745231" cy="50218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Netting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Equity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Transactions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separately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performed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at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customer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based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.</a:t>
          </a:r>
          <a:endParaRPr lang="en-US" sz="1400" b="1" kern="1200" dirty="0">
            <a:solidFill>
              <a:srgbClr val="FF0000"/>
            </a:solidFill>
            <a:latin typeface="+mn-lt"/>
            <a:ea typeface="+mn-ea"/>
            <a:cs typeface="Arial" charset="0"/>
          </a:endParaRPr>
        </a:p>
      </dsp:txBody>
      <dsp:txXfrm>
        <a:off x="412822" y="2849222"/>
        <a:ext cx="7715813" cy="472768"/>
      </dsp:txXfrm>
    </dsp:sp>
    <dsp:sp modelId="{135CA924-101D-4A64-8E8E-9CD2D59FC5A8}">
      <dsp:nvSpPr>
        <dsp:cNvPr id="0" name=""/>
        <dsp:cNvSpPr/>
      </dsp:nvSpPr>
      <dsp:spPr>
        <a:xfrm rot="5460869" flipV="1">
          <a:off x="4132512" y="4353970"/>
          <a:ext cx="276413" cy="58873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 rot="-5400000">
        <a:off x="4094833" y="4510135"/>
        <a:ext cx="353240" cy="193489"/>
      </dsp:txXfrm>
    </dsp:sp>
    <dsp:sp modelId="{4E597210-B5B0-4CEC-8AE3-EC7A81DBA6D3}">
      <dsp:nvSpPr>
        <dsp:cNvPr id="0" name=""/>
        <dsp:cNvSpPr/>
      </dsp:nvSpPr>
      <dsp:spPr>
        <a:xfrm>
          <a:off x="425221" y="4812148"/>
          <a:ext cx="7760157" cy="45145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Reverse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repo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blockage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not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used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in 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Repo market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Specified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In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other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words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members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can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use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until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maturity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date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repo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transactions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at 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Repo Market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Specified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Securities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</a:t>
          </a:r>
          <a:endParaRPr lang="en-US" sz="14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438444" y="4825371"/>
        <a:ext cx="7733711" cy="425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61749-3339-4BE9-ADFA-AE2CCC213551}">
      <dsp:nvSpPr>
        <dsp:cNvPr id="0" name=""/>
        <dsp:cNvSpPr/>
      </dsp:nvSpPr>
      <dsp:spPr>
        <a:xfrm>
          <a:off x="484481" y="3769"/>
          <a:ext cx="7641636" cy="59128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Fund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–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member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transfers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subject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to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credited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/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debitted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on repo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transactions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performed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automatically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by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Takasbank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Clearing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System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</a:t>
          </a:r>
          <a:endParaRPr lang="en-US" sz="14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501799" y="21087"/>
        <a:ext cx="7607000" cy="556653"/>
      </dsp:txXfrm>
    </dsp:sp>
    <dsp:sp modelId="{8E5BCDC9-C445-4753-A758-AA150A4353DD}">
      <dsp:nvSpPr>
        <dsp:cNvPr id="0" name=""/>
        <dsp:cNvSpPr/>
      </dsp:nvSpPr>
      <dsp:spPr>
        <a:xfrm rot="5400000" flipV="1">
          <a:off x="4171737" y="413878"/>
          <a:ext cx="267124" cy="76805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 rot="-5400000">
        <a:off x="4074883" y="664345"/>
        <a:ext cx="460834" cy="186987"/>
      </dsp:txXfrm>
    </dsp:sp>
    <dsp:sp modelId="{1E7A6A80-346D-4DEC-A7F2-35E0FF88E7FF}">
      <dsp:nvSpPr>
        <dsp:cNvPr id="0" name=""/>
        <dsp:cNvSpPr/>
      </dsp:nvSpPr>
      <dsp:spPr>
        <a:xfrm>
          <a:off x="484481" y="1000756"/>
          <a:ext cx="7641636" cy="80665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Within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context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DVP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principle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,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receivables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blocked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as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amount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market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value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of total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debts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	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-But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this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principle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is not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valid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for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CBRT.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Firstly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receivables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of CBRT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are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sent,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then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CBRT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fulfills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its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settlement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obligations</a:t>
          </a:r>
          <a:r>
            <a:rPr lang="tr-TR" sz="1400" b="1" kern="1200" dirty="0" smtClean="0">
              <a:solidFill>
                <a:srgbClr val="FF0000"/>
              </a:solidFill>
              <a:latin typeface="+mn-lt"/>
              <a:ea typeface="+mn-ea"/>
              <a:cs typeface="Arial" charset="0"/>
            </a:rPr>
            <a:t>.</a:t>
          </a:r>
          <a:endParaRPr lang="en-US" sz="1400" b="1" kern="1200" dirty="0">
            <a:solidFill>
              <a:srgbClr val="FF0000"/>
            </a:solidFill>
            <a:latin typeface="+mn-lt"/>
            <a:ea typeface="+mn-ea"/>
            <a:cs typeface="Arial" charset="0"/>
          </a:endParaRPr>
        </a:p>
      </dsp:txBody>
      <dsp:txXfrm>
        <a:off x="508107" y="1024382"/>
        <a:ext cx="7594384" cy="759406"/>
      </dsp:txXfrm>
    </dsp:sp>
    <dsp:sp modelId="{E125D94A-2D56-4FD3-BE83-18471BA5A598}">
      <dsp:nvSpPr>
        <dsp:cNvPr id="0" name=""/>
        <dsp:cNvSpPr/>
      </dsp:nvSpPr>
      <dsp:spPr>
        <a:xfrm rot="5400000" flipV="1">
          <a:off x="4153158" y="1643329"/>
          <a:ext cx="304282" cy="73386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 rot="-5400000">
        <a:off x="4085140" y="1858122"/>
        <a:ext cx="440320" cy="212997"/>
      </dsp:txXfrm>
    </dsp:sp>
    <dsp:sp modelId="{4AC1D04A-B5CF-45AE-8DD5-925C4566CD49}">
      <dsp:nvSpPr>
        <dsp:cNvPr id="0" name=""/>
        <dsp:cNvSpPr/>
      </dsp:nvSpPr>
      <dsp:spPr>
        <a:xfrm>
          <a:off x="484481" y="2213113"/>
          <a:ext cx="7641636" cy="55256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Blocking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is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considered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beginning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from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most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liquid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one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to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the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less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liquid</a:t>
          </a:r>
          <a:r>
            <a:rPr lang="tr-TR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one</a:t>
          </a:r>
          <a:endParaRPr lang="en-US" sz="14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500665" y="2229297"/>
        <a:ext cx="7609268" cy="520193"/>
      </dsp:txXfrm>
    </dsp:sp>
    <dsp:sp modelId="{135CA924-101D-4A64-8E8E-9CD2D59FC5A8}">
      <dsp:nvSpPr>
        <dsp:cNvPr id="0" name=""/>
        <dsp:cNvSpPr/>
      </dsp:nvSpPr>
      <dsp:spPr>
        <a:xfrm rot="5400000" flipV="1">
          <a:off x="4151419" y="2534517"/>
          <a:ext cx="307760" cy="86801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 rot="-5400000">
        <a:off x="4044895" y="2814643"/>
        <a:ext cx="520808" cy="215432"/>
      </dsp:txXfrm>
    </dsp:sp>
    <dsp:sp modelId="{4E597210-B5B0-4CEC-8AE3-EC7A81DBA6D3}">
      <dsp:nvSpPr>
        <dsp:cNvPr id="0" name=""/>
        <dsp:cNvSpPr/>
      </dsp:nvSpPr>
      <dsp:spPr>
        <a:xfrm>
          <a:off x="484481" y="3171372"/>
          <a:ext cx="7641636" cy="49674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Release of blockage is </a:t>
          </a:r>
          <a:r>
            <a:rPr lang="tr-TR" sz="1400" b="1" kern="1200" dirty="0" err="1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considered</a:t>
          </a:r>
          <a:r>
            <a:rPr lang="en-US" sz="1400" b="1" kern="1200" dirty="0" smtClean="0">
              <a:solidFill>
                <a:prstClr val="black"/>
              </a:solidFill>
              <a:latin typeface="+mn-lt"/>
              <a:ea typeface="+mn-ea"/>
              <a:cs typeface="Arial" charset="0"/>
            </a:rPr>
            <a:t> beginning from the less liquid one to the most liquid one. </a:t>
          </a:r>
          <a:endParaRPr lang="en-US" sz="1400" b="1" kern="1200" dirty="0">
            <a:solidFill>
              <a:prstClr val="black"/>
            </a:solidFill>
            <a:latin typeface="+mn-lt"/>
            <a:ea typeface="+mn-ea"/>
            <a:cs typeface="Arial" charset="0"/>
          </a:endParaRPr>
        </a:p>
      </dsp:txBody>
      <dsp:txXfrm>
        <a:off x="499030" y="3185921"/>
        <a:ext cx="7612538" cy="4676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418E4-4720-434D-8B8B-0219484C0050}">
      <dsp:nvSpPr>
        <dsp:cNvPr id="0" name=""/>
        <dsp:cNvSpPr/>
      </dsp:nvSpPr>
      <dsp:spPr>
        <a:xfrm>
          <a:off x="0" y="0"/>
          <a:ext cx="9446570" cy="296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>
              <a:latin typeface="ErasMedium" panose="00000400000000000000" pitchFamily="2" charset="-94"/>
            </a:rPr>
            <a:t>Members</a:t>
          </a:r>
          <a:endParaRPr lang="en-US" sz="1300" kern="1200" noProof="0" dirty="0">
            <a:latin typeface="ErasMedium" panose="00000400000000000000" pitchFamily="2" charset="-94"/>
          </a:endParaRPr>
        </a:p>
      </dsp:txBody>
      <dsp:txXfrm>
        <a:off x="14479" y="14479"/>
        <a:ext cx="9417612" cy="267637"/>
      </dsp:txXfrm>
    </dsp:sp>
    <dsp:sp modelId="{7592410C-5F8F-4CCC-A4C6-B210B704AE1E}">
      <dsp:nvSpPr>
        <dsp:cNvPr id="0" name=""/>
        <dsp:cNvSpPr/>
      </dsp:nvSpPr>
      <dsp:spPr>
        <a:xfrm>
          <a:off x="0" y="301466"/>
          <a:ext cx="9446570" cy="47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29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noProof="0" dirty="0" smtClean="0">
              <a:latin typeface="+mn-lt"/>
            </a:rPr>
            <a:t> </a:t>
          </a:r>
          <a:r>
            <a:rPr lang="en-US" sz="1400" kern="1200" noProof="0" dirty="0" smtClean="0">
              <a:latin typeface="Calibri" panose="020F0502020204030204" pitchFamily="34" charset="0"/>
            </a:rPr>
            <a:t>Banks and brokerage houses (direct clearing members)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NCM, DCM and GCM structure</a:t>
          </a:r>
          <a:endParaRPr lang="en-US" sz="1400" kern="1200" noProof="0" dirty="0">
            <a:latin typeface="Calibri" panose="020F0502020204030204" pitchFamily="34" charset="0"/>
          </a:endParaRPr>
        </a:p>
      </dsp:txBody>
      <dsp:txXfrm>
        <a:off x="0" y="301466"/>
        <a:ext cx="9446570" cy="470925"/>
      </dsp:txXfrm>
    </dsp:sp>
    <dsp:sp modelId="{65435039-D0A1-4CD3-9995-A0115C4DA7B2}">
      <dsp:nvSpPr>
        <dsp:cNvPr id="0" name=""/>
        <dsp:cNvSpPr/>
      </dsp:nvSpPr>
      <dsp:spPr>
        <a:xfrm>
          <a:off x="0" y="760255"/>
          <a:ext cx="9446570" cy="296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>
              <a:latin typeface="ErasMedium" panose="00000400000000000000" pitchFamily="2" charset="-94"/>
            </a:rPr>
            <a:t>Securities traded</a:t>
          </a:r>
          <a:endParaRPr lang="en-US" sz="1300" b="1" kern="1200" noProof="0" dirty="0">
            <a:latin typeface="ErasMedium" panose="00000400000000000000" pitchFamily="2" charset="-94"/>
          </a:endParaRPr>
        </a:p>
      </dsp:txBody>
      <dsp:txXfrm>
        <a:off x="14479" y="774734"/>
        <a:ext cx="9417612" cy="267637"/>
      </dsp:txXfrm>
    </dsp:sp>
    <dsp:sp modelId="{BF17950C-B81B-4139-938F-8031AECC97CE}">
      <dsp:nvSpPr>
        <dsp:cNvPr id="0" name=""/>
        <dsp:cNvSpPr/>
      </dsp:nvSpPr>
      <dsp:spPr>
        <a:xfrm>
          <a:off x="0" y="1068986"/>
          <a:ext cx="9446570" cy="67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29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Futures on Single Stocks, BIST30 Index , Currencies (EURTRY, USDTRY, EURUSD), Gold (XAUTRY, XAUUSD), Electricity, Wheat, Cotton, Metal, ETF, O/N Repo Rate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Options (Single Stocks, BIST30 Index), USDTRY</a:t>
          </a:r>
          <a:endParaRPr lang="en-US" sz="1400" kern="1200" noProof="0" dirty="0">
            <a:latin typeface="Calibri" panose="020F0502020204030204" pitchFamily="34" charset="0"/>
          </a:endParaRPr>
        </a:p>
      </dsp:txBody>
      <dsp:txXfrm>
        <a:off x="0" y="1068986"/>
        <a:ext cx="9446570" cy="672750"/>
      </dsp:txXfrm>
    </dsp:sp>
    <dsp:sp modelId="{2CDA8C1F-4C87-4616-B34C-DB3026755E62}">
      <dsp:nvSpPr>
        <dsp:cNvPr id="0" name=""/>
        <dsp:cNvSpPr/>
      </dsp:nvSpPr>
      <dsp:spPr>
        <a:xfrm>
          <a:off x="0" y="1741736"/>
          <a:ext cx="9446570" cy="296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err="1" smtClean="0">
              <a:latin typeface="ErasMedium" panose="00000400000000000000" pitchFamily="2" charset="-94"/>
            </a:rPr>
            <a:t>Takasbank</a:t>
          </a:r>
          <a:r>
            <a:rPr lang="en-US" sz="1300" b="1" kern="1200" noProof="0" dirty="0" smtClean="0">
              <a:latin typeface="ErasMedium" panose="00000400000000000000" pitchFamily="2" charset="-94"/>
            </a:rPr>
            <a:t> services</a:t>
          </a:r>
          <a:endParaRPr lang="en-US" sz="1300" b="1" kern="1200" noProof="0" dirty="0">
            <a:latin typeface="ErasMedium" panose="00000400000000000000" pitchFamily="2" charset="-94"/>
          </a:endParaRPr>
        </a:p>
      </dsp:txBody>
      <dsp:txXfrm>
        <a:off x="14479" y="1756215"/>
        <a:ext cx="9417612" cy="267637"/>
      </dsp:txXfrm>
    </dsp:sp>
    <dsp:sp modelId="{5D34D62F-AAB7-4B2B-A7EE-0F6E87BBC30A}">
      <dsp:nvSpPr>
        <dsp:cNvPr id="0" name=""/>
        <dsp:cNvSpPr/>
      </dsp:nvSpPr>
      <dsp:spPr>
        <a:xfrm>
          <a:off x="0" y="2038331"/>
          <a:ext cx="9446570" cy="263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29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noProof="0" dirty="0" smtClean="0">
              <a:latin typeface="ErasMedium" panose="00000400000000000000" pitchFamily="2" charset="-94"/>
            </a:rPr>
            <a:t> </a:t>
          </a:r>
          <a:r>
            <a:rPr lang="en-US" sz="1400" kern="1200" noProof="0" dirty="0" smtClean="0">
              <a:latin typeface="Calibri" panose="020F0502020204030204" pitchFamily="34" charset="0"/>
            </a:rPr>
            <a:t>CCP for </a:t>
          </a:r>
          <a:r>
            <a:rPr lang="en-US" sz="1400" kern="1200" noProof="0" dirty="0" err="1" smtClean="0">
              <a:latin typeface="Calibri" panose="020F0502020204030204" pitchFamily="34" charset="0"/>
            </a:rPr>
            <a:t>Borsa</a:t>
          </a:r>
          <a:r>
            <a:rPr lang="en-US" sz="1400" kern="1200" noProof="0" dirty="0" smtClean="0">
              <a:latin typeface="Calibri" panose="020F0502020204030204" pitchFamily="34" charset="0"/>
            </a:rPr>
            <a:t> Istanbul Futures and Options Market </a:t>
          </a:r>
          <a:r>
            <a:rPr lang="en-US" sz="1400" kern="1200" dirty="0" smtClean="0">
              <a:latin typeface="Calibri" panose="020F0502020204030204" pitchFamily="34" charset="0"/>
            </a:rPr>
            <a:t>since March 3, 2014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Determining clearing member acceptance criteria and </a:t>
          </a:r>
          <a:r>
            <a:rPr lang="en-US" sz="1400" kern="1200" noProof="0" dirty="0" err="1" smtClean="0">
              <a:latin typeface="Calibri" panose="020F0502020204030204" pitchFamily="34" charset="0"/>
            </a:rPr>
            <a:t>VaR</a:t>
          </a:r>
          <a:r>
            <a:rPr lang="en-US" sz="1400" kern="1200" noProof="0" dirty="0" smtClean="0">
              <a:latin typeface="Calibri" panose="020F0502020204030204" pitchFamily="34" charset="0"/>
            </a:rPr>
            <a:t> based risk limits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Determining position limits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Determining the risk parameters, collateral types, compositions and haircuts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Collateral valuation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</a:t>
          </a:r>
          <a:r>
            <a:rPr lang="en-US" sz="1400" kern="1200" dirty="0" smtClean="0">
              <a:latin typeface="Calibri" panose="020F0502020204030204" pitchFamily="34" charset="0"/>
            </a:rPr>
            <a:t>3-layer risk management: pre-, at- and post-trade risk management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End-client (account) based daily mark to market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Announcing margin calls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Guarantee fund management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Cash management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Default management</a:t>
          </a:r>
          <a:endParaRPr lang="en-US" sz="1400" kern="1200" noProof="0" dirty="0">
            <a:latin typeface="Calibri" panose="020F0502020204030204" pitchFamily="34" charset="0"/>
          </a:endParaRPr>
        </a:p>
      </dsp:txBody>
      <dsp:txXfrm>
        <a:off x="0" y="2038331"/>
        <a:ext cx="9446570" cy="2637180"/>
      </dsp:txXfrm>
    </dsp:sp>
    <dsp:sp modelId="{9E0AF09A-7028-4A0A-A4FF-94864DDF1ED1}">
      <dsp:nvSpPr>
        <dsp:cNvPr id="0" name=""/>
        <dsp:cNvSpPr/>
      </dsp:nvSpPr>
      <dsp:spPr>
        <a:xfrm>
          <a:off x="0" y="4675511"/>
          <a:ext cx="9446570" cy="296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>
              <a:latin typeface="ErasMedium" panose="00000400000000000000" pitchFamily="2" charset="-94"/>
            </a:rPr>
            <a:t>Takasbank CCP model</a:t>
          </a:r>
          <a:endParaRPr lang="en-US" sz="1300" b="1" kern="1200" noProof="0" dirty="0">
            <a:latin typeface="ErasMedium" panose="00000400000000000000" pitchFamily="2" charset="-94"/>
          </a:endParaRPr>
        </a:p>
      </dsp:txBody>
      <dsp:txXfrm>
        <a:off x="14479" y="4689990"/>
        <a:ext cx="9417612" cy="267637"/>
      </dsp:txXfrm>
    </dsp:sp>
    <dsp:sp modelId="{820F75F1-144F-4430-B4D3-6B3F1923A977}">
      <dsp:nvSpPr>
        <dsp:cNvPr id="0" name=""/>
        <dsp:cNvSpPr/>
      </dsp:nvSpPr>
      <dsp:spPr>
        <a:xfrm>
          <a:off x="0" y="4976978"/>
          <a:ext cx="9446570" cy="110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29" tIns="13970" rIns="78232" bIns="13970" numCol="1" spcCol="1270" anchor="t" anchorCtr="0">
          <a:noAutofit/>
        </a:bodyPr>
        <a:lstStyle/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noProof="0" dirty="0" smtClean="0"/>
            <a:t> </a:t>
          </a:r>
          <a:r>
            <a:rPr lang="en-US" sz="1400" kern="1200" noProof="0" dirty="0" smtClean="0">
              <a:latin typeface="Calibri" panose="020F0502020204030204" pitchFamily="34" charset="0"/>
            </a:rPr>
            <a:t>Inline with EMIR and ESMA regulations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Segregated collateral accounts (house and client)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latin typeface="Calibri" panose="020F0502020204030204" pitchFamily="34" charset="0"/>
            </a:rPr>
            <a:t> Portability of collateral and positions</a:t>
          </a:r>
          <a:endParaRPr lang="en-US" sz="1400" kern="1200" noProof="0" dirty="0">
            <a:latin typeface="Calibri" panose="020F0502020204030204" pitchFamily="34" charset="0"/>
          </a:endParaRPr>
        </a:p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noProof="0" dirty="0"/>
        </a:p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noProof="0" dirty="0"/>
        </a:p>
      </dsp:txBody>
      <dsp:txXfrm>
        <a:off x="0" y="4976978"/>
        <a:ext cx="9446570" cy="1103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099" cy="498933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2"/>
            <a:ext cx="2949099" cy="498933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r">
              <a:defRPr sz="1200"/>
            </a:lvl1pPr>
          </a:lstStyle>
          <a:p>
            <a:fld id="{5C0F0BED-E0B9-4A09-AF80-FB44F16E8A75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8931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9" cy="498931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r">
              <a:defRPr sz="1200"/>
            </a:lvl1pPr>
          </a:lstStyle>
          <a:p>
            <a:fld id="{A8F235C6-D4FC-4A79-85E4-5893F8B9FF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371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099" cy="498933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8933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r">
              <a:defRPr sz="1200"/>
            </a:lvl1pPr>
          </a:lstStyle>
          <a:p>
            <a:fld id="{46D56B9E-8459-4D9F-89BC-241285FDAA83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5" tIns="45848" rIns="91695" bIns="45848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603"/>
            <a:ext cx="5444490" cy="3915491"/>
          </a:xfrm>
          <a:prstGeom prst="rect">
            <a:avLst/>
          </a:prstGeom>
        </p:spPr>
        <p:txBody>
          <a:bodyPr vert="horz" lIns="91695" tIns="45848" rIns="91695" bIns="4584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8931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8931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r">
              <a:defRPr sz="1200"/>
            </a:lvl1pPr>
          </a:lstStyle>
          <a:p>
            <a:fld id="{E5CC7352-B59E-441C-88CF-355B6B35A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2780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7C744-D49C-489D-95C0-65EECE2C1C5C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7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48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71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46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41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777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658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276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391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068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00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801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250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002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885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165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142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852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1280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12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040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82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278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270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55300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170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840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629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10345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3916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706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1541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>
                <a:solidFill>
                  <a:prstClr val="black"/>
                </a:solidFill>
              </a:rPr>
              <a:pPr/>
              <a:t>41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3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710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764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6559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1301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9892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8120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1804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8731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7682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2705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>
                <a:solidFill>
                  <a:prstClr val="black"/>
                </a:solidFill>
              </a:rPr>
              <a:pPr/>
              <a:t>52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2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4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5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04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7352-B59E-441C-88CF-355B6B35AACC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3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D08D-4525-4CAA-85A1-DB752B29AC90}" type="datetime1">
              <a:rPr lang="tr-TR" smtClean="0"/>
              <a:t>24.03.2017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50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1" name="chimes.wav"/>
          </p:stSnd>
        </p:sndAc>
      </p:transition>
    </mc:Choice>
    <mc:Fallback xmlns="">
      <p:transition spd="slow" advTm="40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DF44-873A-4890-B2F2-2CDCDEA2E13D}" type="datetime1">
              <a:rPr lang="tr-TR" smtClean="0"/>
              <a:t>24.03.2017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8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1" name="chimes.wav"/>
          </p:stSnd>
        </p:sndAc>
      </p:transition>
    </mc:Choice>
    <mc:Fallback xmlns="">
      <p:transition spd="slow" advTm="40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FD97-DF2E-40AF-A626-21BC96CD5550}" type="datetime1">
              <a:rPr lang="tr-TR" smtClean="0"/>
              <a:t>24.03.2017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1" name="chimes.wav"/>
          </p:stSnd>
        </p:sndAc>
      </p:transition>
    </mc:Choice>
    <mc:Fallback xmlns="">
      <p:transition spd="slow" advTm="40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0">
                <a:srgbClr val="091625"/>
              </a:gs>
              <a:gs pos="24000">
                <a:schemeClr val="tx2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58976"/>
            <a:ext cx="103632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858A-FCE1-48F7-9E4D-06FED0E5162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3F5-475D-4CEE-9DAA-B94E006CB28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E:\Files\Desktop\usb\İşler güçler\yuvarlak_spk_logo_YAZISIZ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344" y="116632"/>
            <a:ext cx="2363755" cy="1772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60330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484784"/>
          </a:xfrm>
          <a:prstGeom prst="rect">
            <a:avLst/>
          </a:prstGeom>
          <a:gradFill>
            <a:gsLst>
              <a:gs pos="0">
                <a:srgbClr val="091625"/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41" y="274638"/>
            <a:ext cx="961485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EE74-17DF-4AE6-A3FE-877933F62BC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3F5-475D-4CEE-9DAA-B94E006CB28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 descr="E:\Files\Desktop\usb\İşler güçler\yuvarlak_spk_logo_YAZISIZ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9" y="72617"/>
            <a:ext cx="1824203" cy="136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7759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61C3-C622-4036-8DB0-7DA4E015F84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3F5-475D-4CEE-9DAA-B94E006CB28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73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1431-E963-46ED-8266-795CCFEE3E0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3F5-475D-4CEE-9DAA-B94E006CB28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4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CC5E-42B6-4406-ABD7-BEF09AABE42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3F5-475D-4CEE-9DAA-B94E006CB28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80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64A7-1D19-4CAE-AD6B-FA923C42DAB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3F5-475D-4CEE-9DAA-B94E006CB28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76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9B54-D080-4CC9-9EAA-4F92411895C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3F5-475D-4CEE-9DAA-B94E006CB28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7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9935-71C9-4F1A-A4E1-1D9C7328A79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3F5-475D-4CEE-9DAA-B94E006CB28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4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74-E5AF-444C-A222-458C8976DE5A}" type="datetime1">
              <a:rPr lang="tr-TR" smtClean="0"/>
              <a:t>24.03.2017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6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1" name="chimes.wav"/>
          </p:stSnd>
        </p:sndAc>
      </p:transition>
    </mc:Choice>
    <mc:Fallback xmlns="">
      <p:transition spd="slow" advTm="40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6EB6-61FC-458F-B1E9-B8AD2CAF0AB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3F5-475D-4CEE-9DAA-B94E006CB28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27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B584-855F-40EF-87F1-2C7F53BA6C0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3F5-475D-4CEE-9DAA-B94E006CB28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65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67D8-23B6-424B-9A21-735D3EA1ABF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3F5-475D-4CEE-9DAA-B94E006CB28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4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8" y="142875"/>
            <a:ext cx="1095163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CF66-A659-4B1B-BE04-36A3B1639412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B1AB-E45B-47CE-A8EF-3C09B20CB5F2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5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6EE5-DC75-4940-AAE1-C9EB62F20063}" type="datetime1">
              <a:rPr lang="tr-TR" smtClean="0"/>
              <a:t>24.03.2017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1" name="chimes.wav"/>
          </p:stSnd>
        </p:sndAc>
      </p:transition>
    </mc:Choice>
    <mc:Fallback xmlns="">
      <p:transition spd="slow" advTm="40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553C-11C6-4FAC-A43B-B5EDA99260C8}" type="datetime1">
              <a:rPr lang="tr-TR" smtClean="0"/>
              <a:t>24.03.2017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1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1" name="chimes.wav"/>
          </p:stSnd>
        </p:sndAc>
      </p:transition>
    </mc:Choice>
    <mc:Fallback xmlns="">
      <p:transition spd="slow" advTm="40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8446-F55A-4B76-B627-CAB332178387}" type="datetime1">
              <a:rPr lang="tr-TR" smtClean="0"/>
              <a:t>24.03.2017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4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1" name="chimes.wav"/>
          </p:stSnd>
        </p:sndAc>
      </p:transition>
    </mc:Choice>
    <mc:Fallback xmlns="">
      <p:transition spd="slow" advTm="4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E5B1-E616-4450-A873-FDA639974ECA}" type="datetime1">
              <a:rPr lang="tr-TR" smtClean="0"/>
              <a:t>24.03.2017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4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1" name="chimes.wav"/>
          </p:stSnd>
        </p:sndAc>
      </p:transition>
    </mc:Choice>
    <mc:Fallback xmlns="">
      <p:transition spd="slow" advTm="4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D34C-F71B-46BF-A53B-B5A147AB961D}" type="datetime1">
              <a:rPr lang="tr-TR" smtClean="0"/>
              <a:t>24.03.2017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8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1" name="chimes.wav"/>
          </p:stSnd>
        </p:sndAc>
      </p:transition>
    </mc:Choice>
    <mc:Fallback xmlns="">
      <p:transition spd="slow" advTm="40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4FA8-A5D8-45C6-AA7F-7B5FB7F90B4C}" type="datetime1">
              <a:rPr lang="tr-TR" smtClean="0"/>
              <a:t>24.03.2017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8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1" name="chimes.wav"/>
          </p:stSnd>
        </p:sndAc>
      </p:transition>
    </mc:Choice>
    <mc:Fallback xmlns="">
      <p:transition spd="slow" advTm="40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EB5-0948-46AE-A80A-F51E6EB2B017}" type="datetime1">
              <a:rPr lang="tr-TR" smtClean="0"/>
              <a:t>24.03.2017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1" name="chimes.wav"/>
          </p:stSnd>
        </p:sndAc>
      </p:transition>
    </mc:Choice>
    <mc:Fallback xmlns="">
      <p:transition spd="slow" advTm="40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08CB-1BAA-464E-A677-AF5F9963CE13}" type="datetime1">
              <a:rPr lang="tr-TR" smtClean="0"/>
              <a:t>24.03.2017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09AB-1C4D-499D-B48D-375C08B2F3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1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13" name="chimes.wav"/>
          </p:stSnd>
        </p:sndAc>
      </p:transition>
    </mc:Choice>
    <mc:Fallback xmlns="">
      <p:transition spd="slow" advTm="40000">
        <p:split orient="vert"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CA1C0-1118-4BB5-9D1E-EF986C6F7F6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F63F5-475D-4CEE-9DAA-B94E006CB28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0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10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22.png"/><Relationship Id="rId9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1.png"/><Relationship Id="rId4" Type="http://schemas.openxmlformats.org/officeDocument/2006/relationships/diagramData" Target="../diagrams/data3.xml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4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11" Type="http://schemas.openxmlformats.org/officeDocument/2006/relationships/audio" Target="../media/audio1.wav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916832"/>
            <a:ext cx="8424936" cy="1512168"/>
          </a:xfrm>
        </p:spPr>
        <p:txBody>
          <a:bodyPr>
            <a:noAutofit/>
          </a:bodyPr>
          <a:lstStyle/>
          <a:p>
            <a:r>
              <a:rPr lang="tr-TR" sz="3600" dirty="0">
                <a:cs typeface="Iskoola Pota" panose="020B0502040204020203" pitchFamily="34" charset="0"/>
              </a:rPr>
              <a:t/>
            </a:r>
            <a:br>
              <a:rPr lang="tr-TR" sz="3600" dirty="0">
                <a:cs typeface="Iskoola Pota" panose="020B0502040204020203" pitchFamily="34" charset="0"/>
              </a:rPr>
            </a:br>
            <a:r>
              <a:rPr lang="tr-TR" sz="3600" dirty="0" err="1">
                <a:cs typeface="Iskoola Pota" panose="020B0502040204020203" pitchFamily="34" charset="0"/>
              </a:rPr>
              <a:t>Capital</a:t>
            </a:r>
            <a:r>
              <a:rPr lang="tr-TR" sz="3600" dirty="0">
                <a:cs typeface="Iskoola Pota" panose="020B0502040204020203" pitchFamily="34" charset="0"/>
              </a:rPr>
              <a:t> </a:t>
            </a:r>
            <a:r>
              <a:rPr lang="tr-TR" sz="3600" dirty="0" err="1">
                <a:cs typeface="Iskoola Pota" panose="020B0502040204020203" pitchFamily="34" charset="0"/>
              </a:rPr>
              <a:t>Markets</a:t>
            </a:r>
            <a:r>
              <a:rPr lang="tr-TR" sz="3600" dirty="0">
                <a:cs typeface="Iskoola Pota" panose="020B0502040204020203" pitchFamily="34" charset="0"/>
              </a:rPr>
              <a:t> Board of TURKEY </a:t>
            </a:r>
            <a:br>
              <a:rPr lang="tr-TR" sz="3600" dirty="0">
                <a:cs typeface="Iskoola Pota" panose="020B0502040204020203" pitchFamily="34" charset="0"/>
              </a:rPr>
            </a:br>
            <a:r>
              <a:rPr lang="tr-TR" sz="3600" dirty="0">
                <a:cs typeface="Iskoola Pota" panose="020B0502040204020203" pitchFamily="34" charset="0"/>
              </a:rPr>
              <a:t/>
            </a:r>
            <a:br>
              <a:rPr lang="tr-TR" sz="3600" dirty="0">
                <a:cs typeface="Iskoola Pota" panose="020B0502040204020203" pitchFamily="34" charset="0"/>
              </a:rPr>
            </a:br>
            <a:endParaRPr lang="en-US" sz="3600" dirty="0">
              <a:ea typeface="Tahoma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1624" y="3789040"/>
            <a:ext cx="6984776" cy="225665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+mj-lt"/>
                <a:cs typeface="Iskoola Pota" panose="020B0502040204020203" pitchFamily="34" charset="0"/>
              </a:rPr>
              <a:t>POST TRADE </a:t>
            </a:r>
            <a:r>
              <a:rPr lang="tr-TR" sz="2800" dirty="0" err="1">
                <a:latin typeface="+mj-lt"/>
                <a:cs typeface="Iskoola Pota" panose="020B0502040204020203" pitchFamily="34" charset="0"/>
              </a:rPr>
              <a:t>and</a:t>
            </a:r>
            <a:r>
              <a:rPr lang="tr-TR" sz="2800" dirty="0">
                <a:latin typeface="+mj-lt"/>
                <a:cs typeface="Iskoola Pota" panose="020B0502040204020203" pitchFamily="34" charset="0"/>
              </a:rPr>
              <a:t> CENTRAL COUNTERPARTY</a:t>
            </a:r>
          </a:p>
          <a:p>
            <a:r>
              <a:rPr lang="tr-TR" sz="2800" dirty="0" err="1">
                <a:latin typeface="+mj-lt"/>
                <a:cs typeface="Iskoola Pota" panose="020B0502040204020203" pitchFamily="34" charset="0"/>
              </a:rPr>
              <a:t>March</a:t>
            </a:r>
            <a:r>
              <a:rPr lang="tr-TR" sz="2800" dirty="0">
                <a:latin typeface="+mj-lt"/>
                <a:cs typeface="Iskoola Pota" panose="020B0502040204020203" pitchFamily="34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735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4435" y="248455"/>
            <a:ext cx="45031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Settlement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endParaRPr lang="en-US" sz="27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75" y="1225402"/>
            <a:ext cx="8473788" cy="5412904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920" y="3000395"/>
            <a:ext cx="1423603" cy="428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94" y="5759532"/>
            <a:ext cx="1510145" cy="7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5861" y="248455"/>
            <a:ext cx="9414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Multilateral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learing-Settlement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ctr">
              <a:spcBef>
                <a:spcPct val="0"/>
              </a:spcBef>
            </a:pP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Positions</a:t>
            </a:r>
            <a:r>
              <a:rPr lang="tr-TR" sz="27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endParaRPr lang="en-US" sz="27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351" y="1734551"/>
            <a:ext cx="9698539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  <a:spcBef>
                <a:spcPts val="600"/>
              </a:spcBef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All trades done at the exchange are settled T+2 with multilateral netting and risk management from the trade capture until the settlement is finalized (i.e. the delivery versus payment has been done).</a:t>
            </a:r>
            <a:endParaRPr lang="tr-TR" sz="17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lnSpc>
                <a:spcPts val="1300"/>
              </a:lnSpc>
              <a:spcBef>
                <a:spcPts val="600"/>
              </a:spcBef>
            </a:pPr>
            <a:endParaRPr lang="en-US" sz="17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lnSpc>
                <a:spcPts val="1300"/>
              </a:lnSpc>
              <a:spcBef>
                <a:spcPts val="600"/>
              </a:spcBef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Trades can be amended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T+1 and the settlement instruction is created end of day T+1 and sent for settlement at T+2.</a:t>
            </a:r>
            <a:endParaRPr lang="tr-TR" sz="17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lnSpc>
                <a:spcPts val="1300"/>
              </a:lnSpc>
              <a:spcBef>
                <a:spcPts val="600"/>
              </a:spcBef>
            </a:pPr>
            <a:endParaRPr lang="en-US" sz="17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lnSpc>
                <a:spcPts val="1300"/>
              </a:lnSpc>
              <a:spcBef>
                <a:spcPts val="600"/>
              </a:spcBef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Settlement position accounts in </a:t>
            </a:r>
            <a:r>
              <a:rPr lang="en-US" sz="1700" b="1" dirty="0" err="1">
                <a:solidFill>
                  <a:prstClr val="black"/>
                </a:solidFill>
                <a:cs typeface="Arial" charset="0"/>
              </a:rPr>
              <a:t>Genium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 INET Clearing are on the level: House, Client Omnibus. The system also allow for defining Segregated client accounts if and when applicable. In the later case it is expected that a corresponding segregated pool account is used.</a:t>
            </a:r>
            <a:endParaRPr lang="tr-TR" sz="17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lnSpc>
                <a:spcPts val="1300"/>
              </a:lnSpc>
              <a:spcBef>
                <a:spcPts val="600"/>
              </a:spcBef>
            </a:pPr>
            <a:endParaRPr lang="en-US" sz="17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lnSpc>
                <a:spcPts val="1300"/>
              </a:lnSpc>
              <a:spcBef>
                <a:spcPts val="600"/>
              </a:spcBef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However all trades include information about the end investor. That information is not used as part of the settlement but is aggregated into a special file that is sent over to MKK for further internal processing. This file is created end of day T (preliminary) and at the end of day T+1 (final including amendments) for trades settled at T+2.</a:t>
            </a:r>
            <a:endParaRPr lang="tr-TR" sz="17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lnSpc>
                <a:spcPts val="1300"/>
              </a:lnSpc>
              <a:spcBef>
                <a:spcPts val="600"/>
              </a:spcBef>
            </a:pPr>
            <a:endParaRPr lang="tr-TR" sz="17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lnSpc>
                <a:spcPts val="1300"/>
              </a:lnSpc>
              <a:spcBef>
                <a:spcPts val="600"/>
              </a:spcBef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Settlement instructions are generated for participant-level settlement within the X-stream CSD settlement engine. The settlement engine interacts with depository and banking for achieving delivery versus payment settlement of settlement instructions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. 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Settlement instructions may also be settled partially on a proportional basis, if there is a lack of assets and partial settlement is allowed. Settlement status is sent back to </a:t>
            </a:r>
            <a:r>
              <a:rPr lang="en-US" sz="1700" b="1" dirty="0" err="1">
                <a:solidFill>
                  <a:prstClr val="black"/>
                </a:solidFill>
                <a:cs typeface="Arial" charset="0"/>
              </a:rPr>
              <a:t>Genium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 INET Clearing for position update. </a:t>
            </a:r>
          </a:p>
          <a:p>
            <a:pPr algn="just">
              <a:lnSpc>
                <a:spcPts val="1300"/>
              </a:lnSpc>
              <a:spcBef>
                <a:spcPts val="600"/>
              </a:spcBef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2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9495" y="248455"/>
            <a:ext cx="425308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Critical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endParaRPr lang="en-US" sz="27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6785" y="1512574"/>
            <a:ext cx="7886700" cy="5124227"/>
          </a:xfrm>
        </p:spPr>
        <p:txBody>
          <a:bodyPr>
            <a:normAutofit/>
          </a:bodyPr>
          <a:lstStyle/>
          <a:p>
            <a:pPr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tr-TR" altLang="en-US" sz="1800" b="1" dirty="0" smtClean="0">
                <a:solidFill>
                  <a:prstClr val="black"/>
                </a:solidFill>
                <a:cs typeface="Arial" charset="0"/>
              </a:rPr>
              <a:t>Security </a:t>
            </a:r>
            <a:r>
              <a:rPr lang="tr-TR" altLang="en-US" sz="1800" b="1" dirty="0" err="1">
                <a:solidFill>
                  <a:prstClr val="black"/>
                </a:solidFill>
                <a:cs typeface="Arial" charset="0"/>
              </a:rPr>
              <a:t>obligation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altLang="en-US" sz="1800" b="1" dirty="0" err="1">
                <a:solidFill>
                  <a:prstClr val="black"/>
                </a:solidFill>
                <a:cs typeface="Arial" charset="0"/>
              </a:rPr>
              <a:t>cut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altLang="en-US" sz="1800" b="1" dirty="0" err="1">
                <a:solidFill>
                  <a:prstClr val="black"/>
                </a:solidFill>
                <a:cs typeface="Arial" charset="0"/>
              </a:rPr>
              <a:t>off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altLang="en-US" sz="1800" b="1" dirty="0" smtClean="0">
                <a:solidFill>
                  <a:prstClr val="black"/>
                </a:solidFill>
                <a:cs typeface="Arial" charset="0"/>
              </a:rPr>
              <a:t>time  :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altLang="en-US" sz="1800" b="1" dirty="0" smtClean="0">
                <a:solidFill>
                  <a:prstClr val="black"/>
                </a:solidFill>
                <a:cs typeface="Arial" charset="0"/>
              </a:rPr>
              <a:t> 16:45</a:t>
            </a:r>
            <a:endParaRPr lang="tr-TR" altLang="en-US" sz="1800" b="1" dirty="0">
              <a:solidFill>
                <a:prstClr val="black"/>
              </a:solidFill>
              <a:cs typeface="Arial" charset="0"/>
            </a:endParaRPr>
          </a:p>
          <a:p>
            <a:pPr algn="just" eaLnBrk="0" fontAlgn="base" hangingPunct="0">
              <a:spcAft>
                <a:spcPct val="0"/>
              </a:spcAft>
              <a:buNone/>
            </a:pPr>
            <a:endParaRPr lang="tr-TR" altLang="en-US" sz="1800" b="1" dirty="0">
              <a:solidFill>
                <a:prstClr val="black"/>
              </a:solidFill>
              <a:cs typeface="Arial" charset="0"/>
            </a:endParaRPr>
          </a:p>
          <a:p>
            <a:pPr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Cash </a:t>
            </a:r>
            <a:r>
              <a:rPr lang="tr-TR" altLang="en-US" sz="1800" b="1" dirty="0" err="1">
                <a:solidFill>
                  <a:prstClr val="black"/>
                </a:solidFill>
                <a:cs typeface="Arial" charset="0"/>
              </a:rPr>
              <a:t>obligation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altLang="en-US" sz="1800" b="1" dirty="0" err="1">
                <a:solidFill>
                  <a:prstClr val="black"/>
                </a:solidFill>
                <a:cs typeface="Arial" charset="0"/>
              </a:rPr>
              <a:t>cut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altLang="en-US" sz="1800" b="1" dirty="0" err="1">
                <a:solidFill>
                  <a:prstClr val="black"/>
                </a:solidFill>
                <a:cs typeface="Arial" charset="0"/>
              </a:rPr>
              <a:t>off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 time	</a:t>
            </a:r>
            <a:r>
              <a:rPr lang="tr-TR" altLang="en-US" sz="1800" b="1" dirty="0" smtClean="0">
                <a:solidFill>
                  <a:prstClr val="black"/>
                </a:solidFill>
                <a:cs typeface="Arial" charset="0"/>
              </a:rPr>
              <a:t>:         16:45</a:t>
            </a:r>
            <a:endParaRPr lang="tr-TR" altLang="en-US" sz="1800" b="1" dirty="0">
              <a:solidFill>
                <a:prstClr val="black"/>
              </a:solidFill>
              <a:cs typeface="Arial" charset="0"/>
            </a:endParaRPr>
          </a:p>
          <a:p>
            <a:pPr marL="0" indent="0" algn="just" eaLnBrk="0" fontAlgn="base" hangingPunct="0">
              <a:spcAft>
                <a:spcPct val="0"/>
              </a:spcAft>
              <a:buNone/>
            </a:pPr>
            <a:endParaRPr lang="tr-TR" altLang="en-US" sz="1800" b="1" dirty="0">
              <a:solidFill>
                <a:prstClr val="black"/>
              </a:solidFill>
              <a:cs typeface="Arial" charset="0"/>
            </a:endParaRPr>
          </a:p>
          <a:p>
            <a:pPr algn="just" eaLnBrk="0" fontAlgn="base" hangingPunct="0">
              <a:spcAft>
                <a:spcPct val="0"/>
              </a:spcAft>
              <a:buNone/>
            </a:pPr>
            <a:r>
              <a:rPr lang="tr-TR" altLang="en-US" sz="1800" b="1" dirty="0" err="1">
                <a:solidFill>
                  <a:prstClr val="black"/>
                </a:solidFill>
                <a:cs typeface="Arial" charset="0"/>
              </a:rPr>
              <a:t>After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 16:45 </a:t>
            </a:r>
            <a:r>
              <a:rPr lang="tr-TR" altLang="en-US" sz="1800" b="1" dirty="0" err="1">
                <a:solidFill>
                  <a:prstClr val="black"/>
                </a:solidFill>
                <a:cs typeface="Arial" charset="0"/>
              </a:rPr>
              <a:t>Overdue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altLang="en-US" sz="1800" b="1" dirty="0" err="1">
                <a:solidFill>
                  <a:prstClr val="black"/>
                </a:solidFill>
                <a:cs typeface="Arial" charset="0"/>
              </a:rPr>
              <a:t>procedure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altLang="en-US" sz="1800" b="1" dirty="0" err="1">
                <a:solidFill>
                  <a:prstClr val="black"/>
                </a:solidFill>
                <a:cs typeface="Arial" charset="0"/>
              </a:rPr>
              <a:t>applies</a:t>
            </a:r>
            <a:endParaRPr lang="tr-TR" altLang="en-US" sz="1800" b="1" dirty="0">
              <a:solidFill>
                <a:prstClr val="black"/>
              </a:solidFill>
              <a:cs typeface="Arial" charset="0"/>
            </a:endParaRPr>
          </a:p>
          <a:p>
            <a:pPr algn="just" eaLnBrk="0" fontAlgn="base" hangingPunct="0">
              <a:spcAft>
                <a:spcPct val="0"/>
              </a:spcAft>
              <a:buNone/>
            </a:pP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	</a:t>
            </a:r>
          </a:p>
          <a:p>
            <a:pPr algn="just" eaLnBrk="0" fontAlgn="base" hangingPunct="0">
              <a:spcAft>
                <a:spcPct val="0"/>
              </a:spcAft>
              <a:buNone/>
            </a:pP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OFFSET HOURS</a:t>
            </a:r>
          </a:p>
          <a:p>
            <a:pPr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tr-TR" altLang="en-US" sz="1800" b="1" dirty="0" err="1" smtClean="0">
                <a:solidFill>
                  <a:prstClr val="black"/>
                </a:solidFill>
                <a:cs typeface="Arial" charset="0"/>
              </a:rPr>
              <a:t>Fixed</a:t>
            </a:r>
            <a:r>
              <a:rPr lang="tr-TR" altLang="en-US" sz="18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altLang="en-US" sz="1800" b="1" dirty="0" err="1">
                <a:solidFill>
                  <a:prstClr val="black"/>
                </a:solidFill>
                <a:cs typeface="Arial" charset="0"/>
              </a:rPr>
              <a:t>Income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altLang="en-US" sz="1800" b="1" dirty="0" smtClean="0">
                <a:solidFill>
                  <a:prstClr val="black"/>
                </a:solidFill>
                <a:cs typeface="Arial" charset="0"/>
              </a:rPr>
              <a:t>Market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altLang="en-US" sz="18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tr-TR" altLang="en-US" sz="1800" b="1" dirty="0" smtClean="0">
                <a:solidFill>
                  <a:prstClr val="black"/>
                </a:solidFill>
                <a:cs typeface="Arial" charset="0"/>
              </a:rPr>
              <a:t>      14:30</a:t>
            </a:r>
            <a:endParaRPr lang="tr-TR" altLang="en-US" sz="1800" b="1" dirty="0">
              <a:solidFill>
                <a:prstClr val="black"/>
              </a:solidFill>
              <a:cs typeface="Arial" charset="0"/>
            </a:endParaRPr>
          </a:p>
          <a:p>
            <a:pPr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tr-TR" altLang="en-US" sz="1800" b="1" dirty="0" smtClean="0">
                <a:solidFill>
                  <a:prstClr val="black"/>
                </a:solidFill>
                <a:cs typeface="Arial" charset="0"/>
              </a:rPr>
              <a:t>TAKASBANK </a:t>
            </a:r>
            <a:r>
              <a:rPr lang="tr-TR" altLang="en-US" sz="1800" b="1" dirty="0">
                <a:solidFill>
                  <a:prstClr val="black"/>
                </a:solidFill>
                <a:cs typeface="Arial" charset="0"/>
              </a:rPr>
              <a:t>Money Market	</a:t>
            </a:r>
            <a:r>
              <a:rPr lang="tr-TR" altLang="en-US" sz="1800" b="1" dirty="0" smtClean="0">
                <a:solidFill>
                  <a:prstClr val="black"/>
                </a:solidFill>
                <a:cs typeface="Arial" charset="0"/>
              </a:rPr>
              <a:t>:     15:45</a:t>
            </a:r>
            <a:endParaRPr lang="tr-TR" altLang="en-US" sz="18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4355" y="248455"/>
            <a:ext cx="2483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Penalty</a:t>
            </a:r>
            <a:endParaRPr lang="en-US" sz="27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>
          <a:xfrm>
            <a:off x="783771" y="1528857"/>
            <a:ext cx="9026237" cy="482123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Base Value * </a:t>
            </a:r>
            <a:r>
              <a:rPr lang="tr-TR" b="1" dirty="0" err="1">
                <a:solidFill>
                  <a:srgbClr val="FF0000"/>
                </a:solidFill>
                <a:latin typeface="Calibri" panose="020F0502020204030204"/>
                <a:cs typeface="Arial" charset="0"/>
              </a:rPr>
              <a:t>Interest</a:t>
            </a:r>
            <a:r>
              <a:rPr lang="tr-TR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 Rate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*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Day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*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Coefficient</a:t>
            </a:r>
            <a:endParaRPr lang="tr-TR" b="1" dirty="0">
              <a:solidFill>
                <a:prstClr val="black"/>
              </a:solidFill>
              <a:latin typeface="Calibri" panose="020F0502020204030204"/>
              <a:cs typeface="Arial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----------------------------------------------------------    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360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b="1" dirty="0">
              <a:solidFill>
                <a:prstClr val="black"/>
              </a:solidFill>
              <a:latin typeface="Calibri" panose="020F0502020204030204"/>
              <a:cs typeface="Arial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	</a:t>
            </a:r>
            <a:r>
              <a:rPr lang="tr-TR" b="1" u="sng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Base Value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	Cash 	: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Late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fullfilment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amount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	Security	: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Quantity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*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Price</a:t>
            </a:r>
            <a:endParaRPr lang="tr-TR" b="1" dirty="0">
              <a:solidFill>
                <a:prstClr val="black"/>
              </a:solidFill>
              <a:latin typeface="Calibri" panose="020F0502020204030204"/>
              <a:cs typeface="Arial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	Fiyat 	: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Weighted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Average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Price</a:t>
            </a:r>
            <a:endParaRPr lang="tr-TR" b="1" dirty="0">
              <a:solidFill>
                <a:prstClr val="black"/>
              </a:solidFill>
              <a:latin typeface="Calibri" panose="020F0502020204030204"/>
              <a:cs typeface="Arial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tr-TR" b="1" dirty="0">
              <a:solidFill>
                <a:prstClr val="black"/>
              </a:solidFill>
              <a:latin typeface="Calibri" panose="020F0502020204030204"/>
              <a:cs typeface="Arial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	</a:t>
            </a:r>
            <a:r>
              <a:rPr lang="tr-TR" b="1" u="sng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Settlement</a:t>
            </a:r>
            <a:r>
              <a:rPr lang="tr-TR" b="1" u="sng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</a:t>
            </a:r>
            <a:r>
              <a:rPr lang="tr-TR" b="1" u="sng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date</a:t>
            </a:r>
            <a:r>
              <a:rPr lang="tr-TR" b="1" u="sng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</a:t>
            </a:r>
            <a:r>
              <a:rPr lang="tr-TR" b="1" u="sng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interest</a:t>
            </a:r>
            <a:r>
              <a:rPr lang="tr-TR" b="1" u="sng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rate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	Repo-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Reverse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Repo Market</a:t>
            </a:r>
          </a:p>
          <a:p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	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Interbank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Repo –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Reverse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Repo Market</a:t>
            </a:r>
            <a:endParaRPr lang="en-US" b="1" dirty="0">
              <a:solidFill>
                <a:prstClr val="black"/>
              </a:solidFill>
              <a:latin typeface="Calibri" panose="020F0502020204030204"/>
              <a:cs typeface="Arial" charset="0"/>
            </a:endParaRP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	CBRT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Interbank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Money Market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	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Takasbank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Money Market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	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b="1" dirty="0" err="1" smtClean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The</a:t>
            </a:r>
            <a:r>
              <a:rPr lang="tr-TR" b="1" dirty="0" smtClean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highest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rate of Borsa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Istanbul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Repo –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Reverse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Repo Market,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Interbank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Repo –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Reverse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Repo Market, CBRT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Interbank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Money Market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and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Takasbank Money Market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are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used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in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calculation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of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pre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/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default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Arial" charset="0"/>
              </a:rPr>
              <a:t>penalties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2938" y="248455"/>
            <a:ext cx="44262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Critical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7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None/>
              <a:defRPr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Penalty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Coefficients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endParaRPr lang="en-US" sz="1800" b="1" dirty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Aft>
                <a:spcPct val="0"/>
              </a:spcAft>
              <a:buNone/>
              <a:defRPr/>
            </a:pPr>
            <a:endParaRPr lang="en-US" sz="1800" b="1" dirty="0">
              <a:solidFill>
                <a:prstClr val="black"/>
              </a:solidFill>
              <a:cs typeface="Arial" charset="0"/>
            </a:endParaRPr>
          </a:p>
          <a:p>
            <a:pPr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For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fullfilment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between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16:46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and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17:30 in </a:t>
            </a:r>
            <a:r>
              <a:rPr lang="en-US" sz="1800" b="1" dirty="0">
                <a:solidFill>
                  <a:prstClr val="black"/>
                </a:solidFill>
                <a:cs typeface="Arial" charset="0"/>
              </a:rPr>
              <a:t>T+2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date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base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interest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rate * 1 (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coefficient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: 1)</a:t>
            </a:r>
            <a:r>
              <a:rPr 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endParaRPr lang="tr-TR" sz="1800" b="1" dirty="0">
              <a:solidFill>
                <a:prstClr val="black"/>
              </a:solidFill>
              <a:cs typeface="Arial" charset="0"/>
            </a:endParaRPr>
          </a:p>
          <a:p>
            <a:pPr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For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fulfillment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after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17:31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or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following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days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base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interest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rate * 3 (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Coefficient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: 3)</a:t>
            </a:r>
          </a:p>
          <a:p>
            <a:pPr algn="just" eaLnBrk="0" fontAlgn="base" hangingPunct="0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8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Aft>
                <a:spcPct val="0"/>
              </a:spcAft>
              <a:buNone/>
              <a:defRPr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Penalty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Exceptions</a:t>
            </a:r>
            <a:endParaRPr lang="en-US" sz="1800" b="1" dirty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Aft>
                <a:spcPct val="0"/>
              </a:spcAft>
              <a:buNone/>
              <a:defRPr/>
            </a:pPr>
            <a:endParaRPr lang="en-US" sz="1800" b="1" dirty="0">
              <a:solidFill>
                <a:prstClr val="black"/>
              </a:solidFill>
              <a:cs typeface="Arial" charset="0"/>
            </a:endParaRPr>
          </a:p>
          <a:p>
            <a:pPr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In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case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Both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security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and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cash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default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occurs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basis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amount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which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is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under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166 TRY is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exempt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from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penalty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payment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5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92" y="365126"/>
            <a:ext cx="11187404" cy="75454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DEBT SECURITIES MARKET POST TRADE SERVICES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705" y="1194319"/>
            <a:ext cx="4991845" cy="4911369"/>
          </a:xfrm>
        </p:spPr>
        <p:txBody>
          <a:bodyPr/>
          <a:lstStyle/>
          <a:p>
            <a:pPr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Clearing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Members</a:t>
            </a:r>
            <a:endParaRPr lang="tr-TR" sz="1800" b="1" dirty="0">
              <a:solidFill>
                <a:prstClr val="black"/>
              </a:solidFill>
              <a:cs typeface="Arial" charset="0"/>
            </a:endParaRP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Banks</a:t>
            </a:r>
            <a:endParaRPr lang="tr-TR" sz="1800" b="1" dirty="0">
              <a:solidFill>
                <a:prstClr val="black"/>
              </a:solidFill>
              <a:cs typeface="Arial" charset="0"/>
            </a:endParaRP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Brokerage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Houses</a:t>
            </a:r>
            <a:endParaRPr lang="tr-TR" sz="1800" b="1" dirty="0">
              <a:solidFill>
                <a:prstClr val="black"/>
              </a:solidFill>
              <a:cs typeface="Arial" charset="0"/>
            </a:endParaRP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Central Bank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Republic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of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Turkey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(CBRT)</a:t>
            </a: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Market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members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also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clearing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members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. </a:t>
            </a:r>
          </a:p>
          <a:p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8318" y="1194319"/>
            <a:ext cx="5786534" cy="5691673"/>
          </a:xfrm>
        </p:spPr>
        <p:txBody>
          <a:bodyPr>
            <a:normAutofit fontScale="55000" lnSpcReduction="20000"/>
          </a:bodyPr>
          <a:lstStyle/>
          <a:p>
            <a:pPr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Traded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Securities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Government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Securuties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Government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Securuties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Treasury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Bills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CBRT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Liquidity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Bills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Revenue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Sharing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Certificates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Bonds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issued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by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Privatization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Administration Office</a:t>
            </a: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Sukuk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Eurobonds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Corporate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Securuties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                                                                 </a:t>
            </a: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Private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Securuties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Commercial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Papers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Banks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Bills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Asset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Backed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Securities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Sukuk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-Leasing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Certificates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marL="228600"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Sub-Markets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Outright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Puchases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and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Sales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Market</a:t>
            </a: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Offering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Market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for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Qualified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Investors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Repo –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Reverse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Repo Market</a:t>
            </a: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Interbank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Repo –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Reverse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Repo Market</a:t>
            </a: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Repo Market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for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Specified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Securities</a:t>
            </a:r>
            <a:endParaRPr lang="tr-TR" sz="3300" b="1" dirty="0">
              <a:solidFill>
                <a:prstClr val="black"/>
              </a:solidFill>
              <a:cs typeface="Arial" charset="0"/>
            </a:endParaRPr>
          </a:p>
          <a:p>
            <a:pPr lvl="2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3300" b="1" dirty="0" err="1">
                <a:solidFill>
                  <a:prstClr val="black"/>
                </a:solidFill>
                <a:cs typeface="Arial" charset="0"/>
              </a:rPr>
              <a:t>Equity</a:t>
            </a:r>
            <a:r>
              <a:rPr lang="tr-TR" sz="3300" b="1" dirty="0">
                <a:solidFill>
                  <a:prstClr val="black"/>
                </a:solidFill>
                <a:cs typeface="Arial" charset="0"/>
              </a:rPr>
              <a:t> Repo Market</a:t>
            </a:r>
            <a:endParaRPr lang="en-US" sz="3300" b="1" dirty="0">
              <a:solidFill>
                <a:prstClr val="black"/>
              </a:solidFill>
              <a:cs typeface="Arial" charset="0"/>
            </a:endParaRPr>
          </a:p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29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40000">
        <p:split orient="vert"/>
        <p:sndAc>
          <p:stSnd>
            <p:snd r:embed="rId2" name="chimes.wav"/>
          </p:stSnd>
        </p:sndAc>
      </p:transition>
    </mc:Choice>
    <mc:Fallback>
      <p:transition spd="slow" advTm="40000">
        <p:split orient="vert"/>
        <p:sndAc>
          <p:stSnd>
            <p:snd r:embed="rId2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12" y="643813"/>
            <a:ext cx="7893351" cy="609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2099" y="6068291"/>
            <a:ext cx="1828800" cy="641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700" y="2585103"/>
            <a:ext cx="1680359" cy="505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42" y="2682310"/>
            <a:ext cx="1153664" cy="636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81" y="2585103"/>
            <a:ext cx="1246908" cy="6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7" y="1151089"/>
            <a:ext cx="8003113" cy="570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197850"/>
            <a:ext cx="1680359" cy="505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7" y="2016223"/>
            <a:ext cx="1520041" cy="6875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04" y="2757975"/>
            <a:ext cx="1399309" cy="6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04043" y="248254"/>
            <a:ext cx="8229600" cy="72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9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Custodian</a:t>
            </a:r>
            <a:r>
              <a:rPr lang="tr-TR" sz="2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Services</a:t>
            </a:r>
            <a:endParaRPr lang="en-US" sz="29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62131" y="1340768"/>
            <a:ext cx="10712550" cy="511256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1600" dirty="0" smtClean="0">
              <a:solidFill>
                <a:schemeClr val="tx1"/>
              </a:solidFill>
            </a:endParaRPr>
          </a:p>
          <a:p>
            <a:pPr marL="457200" lvl="1" indent="0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CUSTODY SERVICES OF DEBT SECURITIES MARKET</a:t>
            </a: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Central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Depository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of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Government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Securities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is CBRT</a:t>
            </a: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There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not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Physical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Government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Securities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at Takasbank</a:t>
            </a: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Securities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safe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kept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in Takasbank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monitored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in Takasbank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account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held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with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CBRT</a:t>
            </a: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Details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in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member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and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depot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basis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monitored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in Takasbank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system</a:t>
            </a:r>
            <a:endParaRPr lang="tr-TR" sz="1800" b="1" dirty="0">
              <a:solidFill>
                <a:prstClr val="black"/>
              </a:solidFill>
              <a:cs typeface="Arial" charset="0"/>
            </a:endParaRP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Custody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of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Government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securities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belonging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to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customers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in MKK</a:t>
            </a: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tr-TR" sz="1800" b="1" dirty="0">
              <a:solidFill>
                <a:prstClr val="black"/>
              </a:solidFill>
              <a:cs typeface="Arial" charset="0"/>
            </a:endParaRP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tr-TR" sz="1800" b="1" dirty="0">
              <a:solidFill>
                <a:prstClr val="black"/>
              </a:solidFill>
              <a:cs typeface="Arial" charset="0"/>
            </a:endParaRPr>
          </a:p>
          <a:p>
            <a:pPr marL="457200" lvl="1" indent="0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CUSTODY SERVICES OF CORPORATE DEBT SECURITIES</a:t>
            </a: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Central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Depository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of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Corporate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Securities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is MKK</a:t>
            </a: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There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not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Physical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Corporate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Securities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at Takasbank</a:t>
            </a: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Customers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’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Corporate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Securities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monitored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in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members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’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accounts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in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member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based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by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MKK. </a:t>
            </a:r>
          </a:p>
          <a:p>
            <a:pPr lvl="1" defTabSz="4572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balances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of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Investment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funds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pension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funds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trust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company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and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insurance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company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monitored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at Takasbank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accounts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held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with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MKK. </a:t>
            </a:r>
          </a:p>
        </p:txBody>
      </p:sp>
    </p:spTree>
    <p:extLst>
      <p:ext uri="{BB962C8B-B14F-4D97-AF65-F5344CB8AC3E}">
        <p14:creationId xmlns:p14="http://schemas.microsoft.com/office/powerpoint/2010/main" val="13998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20063" y="277493"/>
            <a:ext cx="8229600" cy="72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Debt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Securities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Clearing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Settlement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086101" y="3390900"/>
            <a:ext cx="8553772" cy="1296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Clearing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and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Settlement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of Borsa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Istanbul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Outright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Purchases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and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Sales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Market,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Offering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Market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for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Qualified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Investors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, Repo-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Reverse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Repo Market,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Interbank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Repo-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Reverse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Repo Market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and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Equity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Repo Market 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performed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by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Takasbank.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086101" y="2054760"/>
            <a:ext cx="8553772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settlement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of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transactions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in Borsa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Istanbul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Securities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Market is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generally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performed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on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value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date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. (T+0).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086101" y="5182287"/>
            <a:ext cx="8557190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settlement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of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Domestic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Government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Securities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with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foreign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currency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denomination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is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performed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on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 T+1 </a:t>
            </a:r>
            <a:r>
              <a:rPr lang="tr-TR" sz="1800" b="1" dirty="0" err="1">
                <a:solidFill>
                  <a:prstClr val="black"/>
                </a:solidFill>
                <a:cs typeface="Arial" charset="0"/>
              </a:rPr>
              <a:t>day</a:t>
            </a:r>
            <a:r>
              <a:rPr lang="tr-TR" sz="1800" b="1" dirty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7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1110" y="79123"/>
            <a:ext cx="4799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Takasbank at a </a:t>
            </a:r>
            <a:r>
              <a:rPr lang="tr-TR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Glance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40221095"/>
              </p:ext>
            </p:extLst>
          </p:nvPr>
        </p:nvGraphicFramePr>
        <p:xfrm>
          <a:off x="610616" y="2065052"/>
          <a:ext cx="10551395" cy="20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53299" y="4232132"/>
            <a:ext cx="55457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Shareholder Structure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008" y="4232132"/>
            <a:ext cx="55457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Takasbank Subsidiaries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361454071"/>
              </p:ext>
            </p:extLst>
          </p:nvPr>
        </p:nvGraphicFramePr>
        <p:xfrm>
          <a:off x="183287" y="4914681"/>
          <a:ext cx="5733016" cy="1168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671346"/>
              </p:ext>
            </p:extLst>
          </p:nvPr>
        </p:nvGraphicFramePr>
        <p:xfrm>
          <a:off x="7304644" y="4692344"/>
          <a:ext cx="3800103" cy="202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7" name="Rectangle 6"/>
          <p:cNvSpPr/>
          <p:nvPr/>
        </p:nvSpPr>
        <p:spPr>
          <a:xfrm>
            <a:off x="1407374" y="1225402"/>
            <a:ext cx="8520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Takasbank is the central clearing and settlement institution of Turkish capital markets providing post 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trade</a:t>
            </a:r>
            <a:r>
              <a:rPr lang="tr-TR" sz="14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400" b="1" dirty="0" err="1" smtClean="0">
                <a:solidFill>
                  <a:prstClr val="black"/>
                </a:solidFill>
                <a:cs typeface="Arial" charset="0"/>
              </a:rPr>
              <a:t>and</a:t>
            </a:r>
            <a:r>
              <a:rPr lang="tr-TR" sz="1400" b="1" dirty="0" smtClean="0">
                <a:solidFill>
                  <a:prstClr val="black"/>
                </a:solidFill>
                <a:cs typeface="Arial" charset="0"/>
              </a:rPr>
              <a:t> CCP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services as well as  authorized as a sector specific investment bank facilitating settlement finality for </a:t>
            </a:r>
            <a:r>
              <a:rPr lang="tr-TR" sz="1400" b="1" dirty="0" err="1" smtClean="0">
                <a:solidFill>
                  <a:prstClr val="black"/>
                </a:solidFill>
                <a:cs typeface="Arial" charset="0"/>
              </a:rPr>
              <a:t>its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members/participants.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9459" y="663898"/>
            <a:ext cx="3319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Graphic spid="16" grpId="0">
        <p:bldAsOne/>
      </p:bldGraphic>
      <p:bldGraphic spid="1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20063" y="250312"/>
            <a:ext cx="8229600" cy="505974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Trading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Critical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Hours</a:t>
            </a:r>
            <a:endParaRPr 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2330054"/>
              </p:ext>
            </p:extLst>
          </p:nvPr>
        </p:nvGraphicFramePr>
        <p:xfrm>
          <a:off x="1447800" y="1512574"/>
          <a:ext cx="8503096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56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20063" y="211463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Clearing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Principles</a:t>
            </a:r>
            <a:endParaRPr 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45681882"/>
              </p:ext>
            </p:extLst>
          </p:nvPr>
        </p:nvGraphicFramePr>
        <p:xfrm>
          <a:off x="2099556" y="1689688"/>
          <a:ext cx="79928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81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20063" y="241110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Netting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-1-</a:t>
            </a:r>
            <a:endParaRPr 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95209491"/>
              </p:ext>
            </p:extLst>
          </p:nvPr>
        </p:nvGraphicFramePr>
        <p:xfrm>
          <a:off x="1920063" y="1124654"/>
          <a:ext cx="8610600" cy="526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87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20063" y="241110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Netting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-2-</a:t>
            </a:r>
            <a:endParaRPr 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7672361"/>
              </p:ext>
            </p:extLst>
          </p:nvPr>
        </p:nvGraphicFramePr>
        <p:xfrm>
          <a:off x="1790700" y="1136634"/>
          <a:ext cx="8610600" cy="367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20063" y="5199180"/>
            <a:ext cx="8675328" cy="12311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dirty="0">
                <a:solidFill>
                  <a:prstClr val="black"/>
                </a:solidFill>
                <a:cs typeface="Arial" charset="0"/>
              </a:rPr>
              <a:t>Cash	</a:t>
            </a:r>
          </a:p>
          <a:p>
            <a:pPr>
              <a:spcBef>
                <a:spcPct val="50000"/>
              </a:spcBef>
            </a:pPr>
            <a:r>
              <a:rPr lang="tr-TR" sz="1400" b="1" dirty="0">
                <a:solidFill>
                  <a:prstClr val="black"/>
                </a:solidFill>
                <a:cs typeface="Arial" charset="0"/>
              </a:rPr>
              <a:t>BLOCKING	                  </a:t>
            </a:r>
            <a:r>
              <a:rPr lang="tr-TR" sz="1400" b="1" dirty="0" smtClean="0">
                <a:solidFill>
                  <a:prstClr val="black"/>
                </a:solidFill>
                <a:cs typeface="Arial" charset="0"/>
              </a:rPr>
              <a:t>                               </a:t>
            </a:r>
            <a:r>
              <a:rPr lang="tr-TR" sz="1400" b="1" dirty="0">
                <a:solidFill>
                  <a:prstClr val="black"/>
                </a:solidFill>
                <a:cs typeface="Arial" charset="0"/>
              </a:rPr>
              <a:t>Security (</a:t>
            </a:r>
            <a:r>
              <a:rPr lang="tr-TR" sz="1400" b="1" dirty="0" err="1">
                <a:solidFill>
                  <a:prstClr val="black"/>
                </a:solidFill>
                <a:cs typeface="Arial" charset="0"/>
              </a:rPr>
              <a:t>Free</a:t>
            </a:r>
            <a:r>
              <a:rPr lang="tr-TR" sz="14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400" b="1" dirty="0" err="1">
                <a:solidFill>
                  <a:prstClr val="black"/>
                </a:solidFill>
                <a:cs typeface="Arial" charset="0"/>
              </a:rPr>
              <a:t>Depots</a:t>
            </a:r>
            <a:r>
              <a:rPr lang="tr-TR" sz="1400" b="1" dirty="0">
                <a:solidFill>
                  <a:prstClr val="black"/>
                </a:solidFill>
                <a:cs typeface="Arial" charset="0"/>
              </a:rPr>
              <a:t>)	      </a:t>
            </a:r>
            <a:r>
              <a:rPr lang="tr-TR" sz="1400" b="1" dirty="0" smtClean="0">
                <a:solidFill>
                  <a:prstClr val="black"/>
                </a:solidFill>
                <a:cs typeface="Arial" charset="0"/>
              </a:rPr>
              <a:t>                               RELEASING </a:t>
            </a:r>
            <a:r>
              <a:rPr lang="tr-TR" sz="1400" b="1" dirty="0">
                <a:solidFill>
                  <a:prstClr val="black"/>
                </a:solidFill>
                <a:cs typeface="Arial" charset="0"/>
              </a:rPr>
              <a:t>of </a:t>
            </a:r>
            <a:r>
              <a:rPr lang="tr-TR" sz="1400" b="1" dirty="0" smtClean="0">
                <a:solidFill>
                  <a:prstClr val="black"/>
                </a:solidFill>
                <a:cs typeface="Arial" charset="0"/>
              </a:rPr>
              <a:t>BLOCKAGE</a:t>
            </a:r>
            <a:endParaRPr lang="tr-TR" sz="1400" b="1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tr-TR" sz="1400" b="1" dirty="0">
                <a:solidFill>
                  <a:prstClr val="black"/>
                </a:solidFill>
                <a:cs typeface="Arial" charset="0"/>
              </a:rPr>
              <a:t>		</a:t>
            </a:r>
            <a:r>
              <a:rPr lang="tr-TR" sz="1400" b="1" dirty="0" smtClean="0">
                <a:solidFill>
                  <a:prstClr val="black"/>
                </a:solidFill>
                <a:cs typeface="Arial" charset="0"/>
              </a:rPr>
              <a:t>                          Security </a:t>
            </a:r>
            <a:r>
              <a:rPr lang="tr-TR" sz="1400" b="1" dirty="0">
                <a:solidFill>
                  <a:prstClr val="black"/>
                </a:solidFill>
                <a:cs typeface="Arial" charset="0"/>
              </a:rPr>
              <a:t>(Repo </a:t>
            </a:r>
            <a:r>
              <a:rPr lang="tr-TR" sz="1400" b="1" dirty="0" err="1">
                <a:solidFill>
                  <a:prstClr val="black"/>
                </a:solidFill>
                <a:cs typeface="Arial" charset="0"/>
              </a:rPr>
              <a:t>Blockage</a:t>
            </a:r>
            <a:r>
              <a:rPr lang="tr-TR" sz="14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400" b="1" dirty="0" err="1">
                <a:solidFill>
                  <a:prstClr val="black"/>
                </a:solidFill>
                <a:cs typeface="Arial" charset="0"/>
              </a:rPr>
              <a:t>Depot</a:t>
            </a:r>
            <a:r>
              <a:rPr lang="tr-TR" sz="1400" b="1" dirty="0">
                <a:solidFill>
                  <a:prstClr val="black"/>
                </a:solidFill>
                <a:cs typeface="Arial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451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25" y="1182389"/>
            <a:ext cx="8289826" cy="5561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30835" y="6056416"/>
            <a:ext cx="2205071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91" y="1647843"/>
            <a:ext cx="1246908" cy="687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835" y="3772144"/>
            <a:ext cx="119519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68416" y="122540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Security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Clearing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Settlement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Debt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Securities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Market (FX)</a:t>
            </a:r>
            <a:endParaRPr 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8780" y="1670557"/>
            <a:ext cx="11294440" cy="437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Debtor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members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should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have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securities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at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free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accounts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For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Euro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Denomination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 ;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until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15:00 (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Turkish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local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time)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For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Dollar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denomination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;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until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16:45 (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Turkish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local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time)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r-TR" sz="1600" b="1" dirty="0" smtClean="0">
              <a:solidFill>
                <a:prstClr val="black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1600" b="1" dirty="0" smtClean="0">
              <a:solidFill>
                <a:prstClr val="black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As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soon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as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reconcilement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is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received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from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correspondent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banks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about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whether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cash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debtors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fulfill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their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cash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obligations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to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correspondent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banks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or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not,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receivables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transfered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to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creditors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6551" y="324238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Default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Procedures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Debt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Securities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Market</a:t>
            </a:r>
            <a:endParaRPr 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87809" y="1225402"/>
            <a:ext cx="9561854" cy="4660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For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cash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obligations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If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cash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obligations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fulfilled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via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EFT, time of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transfering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of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money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to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Takasbank (TIC)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account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at CBRT is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considered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for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default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procedure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If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cash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obligations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fulfilled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from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Takasbank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account’s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of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member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, time of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cash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transactions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considered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for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default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procedure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For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security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obligations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Fullfilment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time of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securities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is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considered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for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default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procedures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highest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rate of Borsa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Istanbul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Repo –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Reverse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Repo Market,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Interbank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Repo –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Reverse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Repo Market, CBRT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Interbank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Money Market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and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Takasbank Money Market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used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in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calculation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of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pre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/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default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penalties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Pre-default/default penalties are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paid</a:t>
            </a: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 within 1 business day from the accrual date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Pre-default/default penalty is calculated by basing on the calendar days between the date of default and fulfillment of the obligation.</a:t>
            </a: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 marL="285750" indent="-285750" algn="just"/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48427" y="298975"/>
            <a:ext cx="8229600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Default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Procedures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Debt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Securities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Market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050744" y="1225402"/>
            <a:ext cx="7704856" cy="54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All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time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Intervals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coefficient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and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lower,upper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limit of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default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fees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listed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in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the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chart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given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below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; </a:t>
            </a:r>
          </a:p>
          <a:p>
            <a:pPr marL="0" indent="0">
              <a:buNone/>
            </a:pP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These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datas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are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updated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every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year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according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to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Borsa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Istanbul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announcement</a:t>
            </a:r>
            <a:endParaRPr lang="tr-TR" sz="1600" b="1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50361"/>
              </p:ext>
            </p:extLst>
          </p:nvPr>
        </p:nvGraphicFramePr>
        <p:xfrm>
          <a:off x="2050744" y="2284550"/>
          <a:ext cx="8028828" cy="4306824"/>
        </p:xfrm>
        <a:graphic>
          <a:graphicData uri="http://schemas.openxmlformats.org/drawingml/2006/table">
            <a:tbl>
              <a:tblPr/>
              <a:tblGrid>
                <a:gridCol w="1930648"/>
                <a:gridCol w="3049090"/>
                <a:gridCol w="3049090"/>
              </a:tblGrid>
              <a:tr h="23244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TYPE</a:t>
                      </a:r>
                      <a:r>
                        <a:rPr lang="tr-TR" sz="12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OF </a:t>
                      </a: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OBLIGATION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TIME INTERVAL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COEFFICIENT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6161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CASH/SECURITY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16:</a:t>
                      </a:r>
                      <a:r>
                        <a:rPr lang="tr-TR" sz="12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46</a:t>
                      </a:r>
                      <a:r>
                        <a:rPr lang="en-US" sz="12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-17:00 </a:t>
                      </a:r>
                      <a:endParaRPr lang="en-US" sz="1200" b="1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15:01-17:00 (Euro denomination)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0,25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After 17:00 with same day value 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0,50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After value date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3,00 (for the first default in the 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quarterly period) for each 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additional default the coefficient 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will be increased by 1 point.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98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Notification of Security Subject 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to Repo Transaction)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After 15:00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0,05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39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Additional Collateral for Loss in 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Value of Repo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14:01-17:00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0,25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After 17:00 with same day value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0,50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After value date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3,00 (for the first default in the 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quarterly period) for each 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additional default the coefficient 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Arial" charset="0"/>
                        </a:rPr>
                        <a:t>will be increased by 1 point.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1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48427" y="298975"/>
            <a:ext cx="8229600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Default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Procedures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Debt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Securities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Market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43243" y="1512574"/>
            <a:ext cx="7848872" cy="511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If members can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not </a:t>
            </a: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fulfill their obligations at the T+1</a:t>
            </a: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By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Borsa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Istanbul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;</a:t>
            </a:r>
          </a:p>
          <a:p>
            <a:pPr marL="0" indent="0" algn="just">
              <a:buNone/>
            </a:pP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                  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=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security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;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Blockage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= Cash                            buy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security</a:t>
            </a: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 marL="0" indent="0" algn="just">
              <a:buNone/>
            </a:pP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=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security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;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Blockage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= Security 	         buy/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sell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security</a:t>
            </a: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 marL="0" indent="0" algn="just">
              <a:buNone/>
            </a:pP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Debt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=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cash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;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Blockage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= Security       	     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   </a:t>
            </a:r>
            <a:r>
              <a:rPr lang="tr-TR" sz="1600" b="1" dirty="0" err="1" smtClean="0">
                <a:solidFill>
                  <a:prstClr val="black"/>
                </a:solidFill>
                <a:cs typeface="Arial" charset="0"/>
              </a:rPr>
              <a:t>sell</a:t>
            </a:r>
            <a:r>
              <a:rPr lang="tr-TR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security</a:t>
            </a: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If the blocked receivables does not meet the liability, the member is asked to complete the difference; else collaterals which are kept at 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Borsa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Istanbul</a:t>
            </a: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 are liquidated.</a:t>
            </a: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And, finally, the obligations are closed. </a:t>
            </a: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tr-TR" sz="16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A payment for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compensation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payment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is made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by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 Takasbank </a:t>
            </a: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to the members in creditor position with respect to cash or securities for the non-delivery or non-payment on value date equaling to the amount calculated by basing on two-fold of the higher of the overnight weighted average interest rates occurred in the 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Borsa </a:t>
            </a:r>
            <a:r>
              <a:rPr lang="tr-TR" sz="1600" b="1" dirty="0" err="1">
                <a:solidFill>
                  <a:prstClr val="black"/>
                </a:solidFill>
                <a:cs typeface="Arial" charset="0"/>
              </a:rPr>
              <a:t>Istanbul</a:t>
            </a:r>
            <a:r>
              <a:rPr lang="tr-TR" sz="1600" b="1" dirty="0">
                <a:solidFill>
                  <a:prstClr val="black"/>
                </a:solidFill>
                <a:cs typeface="Arial" charset="0"/>
              </a:rPr>
              <a:t>.</a:t>
            </a: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2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43594" y="227611"/>
            <a:ext cx="8610600" cy="877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Redemption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Coupon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Payment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Government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Debt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Securities</a:t>
            </a:r>
            <a:endParaRPr 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reeform 75"/>
          <p:cNvSpPr>
            <a:spLocks noEditPoints="1"/>
          </p:cNvSpPr>
          <p:nvPr/>
        </p:nvSpPr>
        <p:spPr bwMode="auto">
          <a:xfrm>
            <a:off x="4635009" y="1407055"/>
            <a:ext cx="2977171" cy="764981"/>
          </a:xfrm>
          <a:custGeom>
            <a:avLst/>
            <a:gdLst>
              <a:gd name="T0" fmla="*/ 2 w 1380"/>
              <a:gd name="T1" fmla="*/ 54 h 392"/>
              <a:gd name="T2" fmla="*/ 10 w 1380"/>
              <a:gd name="T3" fmla="*/ 35 h 392"/>
              <a:gd name="T4" fmla="*/ 23 w 1380"/>
              <a:gd name="T5" fmla="*/ 20 h 392"/>
              <a:gd name="T6" fmla="*/ 42 w 1380"/>
              <a:gd name="T7" fmla="*/ 9 h 392"/>
              <a:gd name="T8" fmla="*/ 64 w 1380"/>
              <a:gd name="T9" fmla="*/ 2 h 392"/>
              <a:gd name="T10" fmla="*/ 1300 w 1380"/>
              <a:gd name="T11" fmla="*/ 0 h 392"/>
              <a:gd name="T12" fmla="*/ 1324 w 1380"/>
              <a:gd name="T13" fmla="*/ 3 h 392"/>
              <a:gd name="T14" fmla="*/ 1345 w 1380"/>
              <a:gd name="T15" fmla="*/ 12 h 392"/>
              <a:gd name="T16" fmla="*/ 1362 w 1380"/>
              <a:gd name="T17" fmla="*/ 25 h 392"/>
              <a:gd name="T18" fmla="*/ 1374 w 1380"/>
              <a:gd name="T19" fmla="*/ 41 h 392"/>
              <a:gd name="T20" fmla="*/ 1379 w 1380"/>
              <a:gd name="T21" fmla="*/ 60 h 392"/>
              <a:gd name="T22" fmla="*/ 1379 w 1380"/>
              <a:gd name="T23" fmla="*/ 333 h 392"/>
              <a:gd name="T24" fmla="*/ 1374 w 1380"/>
              <a:gd name="T25" fmla="*/ 352 h 392"/>
              <a:gd name="T26" fmla="*/ 1362 w 1380"/>
              <a:gd name="T27" fmla="*/ 368 h 392"/>
              <a:gd name="T28" fmla="*/ 1345 w 1380"/>
              <a:gd name="T29" fmla="*/ 381 h 392"/>
              <a:gd name="T30" fmla="*/ 1324 w 1380"/>
              <a:gd name="T31" fmla="*/ 389 h 392"/>
              <a:gd name="T32" fmla="*/ 1301 w 1380"/>
              <a:gd name="T33" fmla="*/ 392 h 392"/>
              <a:gd name="T34" fmla="*/ 64 w 1380"/>
              <a:gd name="T35" fmla="*/ 391 h 392"/>
              <a:gd name="T36" fmla="*/ 42 w 1380"/>
              <a:gd name="T37" fmla="*/ 385 h 392"/>
              <a:gd name="T38" fmla="*/ 23 w 1380"/>
              <a:gd name="T39" fmla="*/ 373 h 392"/>
              <a:gd name="T40" fmla="*/ 10 w 1380"/>
              <a:gd name="T41" fmla="*/ 358 h 392"/>
              <a:gd name="T42" fmla="*/ 2 w 1380"/>
              <a:gd name="T43" fmla="*/ 339 h 392"/>
              <a:gd name="T44" fmla="*/ 0 w 1380"/>
              <a:gd name="T45" fmla="*/ 67 h 392"/>
              <a:gd name="T46" fmla="*/ 6 w 1380"/>
              <a:gd name="T47" fmla="*/ 338 h 392"/>
              <a:gd name="T48" fmla="*/ 14 w 1380"/>
              <a:gd name="T49" fmla="*/ 356 h 392"/>
              <a:gd name="T50" fmla="*/ 27 w 1380"/>
              <a:gd name="T51" fmla="*/ 370 h 392"/>
              <a:gd name="T52" fmla="*/ 44 w 1380"/>
              <a:gd name="T53" fmla="*/ 381 h 392"/>
              <a:gd name="T54" fmla="*/ 64 w 1380"/>
              <a:gd name="T55" fmla="*/ 387 h 392"/>
              <a:gd name="T56" fmla="*/ 1300 w 1380"/>
              <a:gd name="T57" fmla="*/ 389 h 392"/>
              <a:gd name="T58" fmla="*/ 1323 w 1380"/>
              <a:gd name="T59" fmla="*/ 386 h 392"/>
              <a:gd name="T60" fmla="*/ 1342 w 1380"/>
              <a:gd name="T61" fmla="*/ 378 h 392"/>
              <a:gd name="T62" fmla="*/ 1358 w 1380"/>
              <a:gd name="T63" fmla="*/ 366 h 392"/>
              <a:gd name="T64" fmla="*/ 1369 w 1380"/>
              <a:gd name="T65" fmla="*/ 350 h 392"/>
              <a:gd name="T66" fmla="*/ 1375 w 1380"/>
              <a:gd name="T67" fmla="*/ 332 h 392"/>
              <a:gd name="T68" fmla="*/ 1375 w 1380"/>
              <a:gd name="T69" fmla="*/ 61 h 392"/>
              <a:gd name="T70" fmla="*/ 1369 w 1380"/>
              <a:gd name="T71" fmla="*/ 43 h 392"/>
              <a:gd name="T72" fmla="*/ 1358 w 1380"/>
              <a:gd name="T73" fmla="*/ 27 h 392"/>
              <a:gd name="T74" fmla="*/ 1342 w 1380"/>
              <a:gd name="T75" fmla="*/ 15 h 392"/>
              <a:gd name="T76" fmla="*/ 1323 w 1380"/>
              <a:gd name="T77" fmla="*/ 7 h 392"/>
              <a:gd name="T78" fmla="*/ 1300 w 1380"/>
              <a:gd name="T79" fmla="*/ 4 h 392"/>
              <a:gd name="T80" fmla="*/ 65 w 1380"/>
              <a:gd name="T81" fmla="*/ 6 h 392"/>
              <a:gd name="T82" fmla="*/ 44 w 1380"/>
              <a:gd name="T83" fmla="*/ 12 h 392"/>
              <a:gd name="T84" fmla="*/ 27 w 1380"/>
              <a:gd name="T85" fmla="*/ 23 h 392"/>
              <a:gd name="T86" fmla="*/ 14 w 1380"/>
              <a:gd name="T87" fmla="*/ 37 h 392"/>
              <a:gd name="T88" fmla="*/ 6 w 1380"/>
              <a:gd name="T89" fmla="*/ 54 h 392"/>
              <a:gd name="T90" fmla="*/ 5 w 1380"/>
              <a:gd name="T91" fmla="*/ 32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80" h="392">
                <a:moveTo>
                  <a:pt x="0" y="67"/>
                </a:moveTo>
                <a:lnTo>
                  <a:pt x="1" y="60"/>
                </a:lnTo>
                <a:lnTo>
                  <a:pt x="2" y="54"/>
                </a:lnTo>
                <a:lnTo>
                  <a:pt x="4" y="47"/>
                </a:lnTo>
                <a:lnTo>
                  <a:pt x="6" y="41"/>
                </a:lnTo>
                <a:lnTo>
                  <a:pt x="10" y="35"/>
                </a:lnTo>
                <a:lnTo>
                  <a:pt x="14" y="30"/>
                </a:lnTo>
                <a:lnTo>
                  <a:pt x="18" y="25"/>
                </a:lnTo>
                <a:lnTo>
                  <a:pt x="23" y="20"/>
                </a:lnTo>
                <a:lnTo>
                  <a:pt x="29" y="16"/>
                </a:lnTo>
                <a:lnTo>
                  <a:pt x="35" y="12"/>
                </a:lnTo>
                <a:lnTo>
                  <a:pt x="42" y="9"/>
                </a:lnTo>
                <a:lnTo>
                  <a:pt x="49" y="6"/>
                </a:lnTo>
                <a:lnTo>
                  <a:pt x="56" y="3"/>
                </a:lnTo>
                <a:lnTo>
                  <a:pt x="64" y="2"/>
                </a:lnTo>
                <a:lnTo>
                  <a:pt x="71" y="1"/>
                </a:lnTo>
                <a:lnTo>
                  <a:pt x="80" y="0"/>
                </a:lnTo>
                <a:lnTo>
                  <a:pt x="1300" y="0"/>
                </a:lnTo>
                <a:lnTo>
                  <a:pt x="1308" y="1"/>
                </a:lnTo>
                <a:lnTo>
                  <a:pt x="1316" y="2"/>
                </a:lnTo>
                <a:lnTo>
                  <a:pt x="1324" y="3"/>
                </a:lnTo>
                <a:lnTo>
                  <a:pt x="1331" y="6"/>
                </a:lnTo>
                <a:lnTo>
                  <a:pt x="1338" y="8"/>
                </a:lnTo>
                <a:lnTo>
                  <a:pt x="1345" y="12"/>
                </a:lnTo>
                <a:lnTo>
                  <a:pt x="1351" y="16"/>
                </a:lnTo>
                <a:lnTo>
                  <a:pt x="1357" y="20"/>
                </a:lnTo>
                <a:lnTo>
                  <a:pt x="1362" y="25"/>
                </a:lnTo>
                <a:lnTo>
                  <a:pt x="1366" y="30"/>
                </a:lnTo>
                <a:lnTo>
                  <a:pt x="1370" y="35"/>
                </a:lnTo>
                <a:lnTo>
                  <a:pt x="1374" y="41"/>
                </a:lnTo>
                <a:lnTo>
                  <a:pt x="1376" y="47"/>
                </a:lnTo>
                <a:lnTo>
                  <a:pt x="1378" y="54"/>
                </a:lnTo>
                <a:lnTo>
                  <a:pt x="1379" y="60"/>
                </a:lnTo>
                <a:lnTo>
                  <a:pt x="1380" y="67"/>
                </a:lnTo>
                <a:lnTo>
                  <a:pt x="1380" y="326"/>
                </a:lnTo>
                <a:lnTo>
                  <a:pt x="1379" y="333"/>
                </a:lnTo>
                <a:lnTo>
                  <a:pt x="1378" y="339"/>
                </a:lnTo>
                <a:lnTo>
                  <a:pt x="1376" y="346"/>
                </a:lnTo>
                <a:lnTo>
                  <a:pt x="1374" y="352"/>
                </a:lnTo>
                <a:lnTo>
                  <a:pt x="1370" y="358"/>
                </a:lnTo>
                <a:lnTo>
                  <a:pt x="1366" y="363"/>
                </a:lnTo>
                <a:lnTo>
                  <a:pt x="1362" y="368"/>
                </a:lnTo>
                <a:lnTo>
                  <a:pt x="1357" y="373"/>
                </a:lnTo>
                <a:lnTo>
                  <a:pt x="1351" y="377"/>
                </a:lnTo>
                <a:lnTo>
                  <a:pt x="1345" y="381"/>
                </a:lnTo>
                <a:lnTo>
                  <a:pt x="1338" y="384"/>
                </a:lnTo>
                <a:lnTo>
                  <a:pt x="1332" y="387"/>
                </a:lnTo>
                <a:lnTo>
                  <a:pt x="1324" y="389"/>
                </a:lnTo>
                <a:lnTo>
                  <a:pt x="1317" y="391"/>
                </a:lnTo>
                <a:lnTo>
                  <a:pt x="1309" y="392"/>
                </a:lnTo>
                <a:lnTo>
                  <a:pt x="1301" y="392"/>
                </a:lnTo>
                <a:lnTo>
                  <a:pt x="80" y="392"/>
                </a:lnTo>
                <a:lnTo>
                  <a:pt x="72" y="392"/>
                </a:lnTo>
                <a:lnTo>
                  <a:pt x="64" y="391"/>
                </a:lnTo>
                <a:lnTo>
                  <a:pt x="56" y="390"/>
                </a:lnTo>
                <a:lnTo>
                  <a:pt x="49" y="387"/>
                </a:lnTo>
                <a:lnTo>
                  <a:pt x="42" y="385"/>
                </a:lnTo>
                <a:lnTo>
                  <a:pt x="35" y="381"/>
                </a:lnTo>
                <a:lnTo>
                  <a:pt x="29" y="377"/>
                </a:lnTo>
                <a:lnTo>
                  <a:pt x="23" y="373"/>
                </a:lnTo>
                <a:lnTo>
                  <a:pt x="18" y="368"/>
                </a:lnTo>
                <a:lnTo>
                  <a:pt x="14" y="363"/>
                </a:lnTo>
                <a:lnTo>
                  <a:pt x="10" y="358"/>
                </a:lnTo>
                <a:lnTo>
                  <a:pt x="6" y="352"/>
                </a:lnTo>
                <a:lnTo>
                  <a:pt x="4" y="346"/>
                </a:lnTo>
                <a:lnTo>
                  <a:pt x="2" y="339"/>
                </a:lnTo>
                <a:lnTo>
                  <a:pt x="1" y="333"/>
                </a:lnTo>
                <a:lnTo>
                  <a:pt x="0" y="326"/>
                </a:lnTo>
                <a:lnTo>
                  <a:pt x="0" y="67"/>
                </a:lnTo>
                <a:close/>
                <a:moveTo>
                  <a:pt x="5" y="326"/>
                </a:moveTo>
                <a:lnTo>
                  <a:pt x="5" y="332"/>
                </a:lnTo>
                <a:lnTo>
                  <a:pt x="6" y="338"/>
                </a:lnTo>
                <a:lnTo>
                  <a:pt x="8" y="344"/>
                </a:lnTo>
                <a:lnTo>
                  <a:pt x="11" y="350"/>
                </a:lnTo>
                <a:lnTo>
                  <a:pt x="14" y="356"/>
                </a:lnTo>
                <a:lnTo>
                  <a:pt x="17" y="361"/>
                </a:lnTo>
                <a:lnTo>
                  <a:pt x="22" y="366"/>
                </a:lnTo>
                <a:lnTo>
                  <a:pt x="27" y="370"/>
                </a:lnTo>
                <a:lnTo>
                  <a:pt x="32" y="374"/>
                </a:lnTo>
                <a:lnTo>
                  <a:pt x="38" y="378"/>
                </a:lnTo>
                <a:lnTo>
                  <a:pt x="44" y="381"/>
                </a:lnTo>
                <a:lnTo>
                  <a:pt x="50" y="384"/>
                </a:lnTo>
                <a:lnTo>
                  <a:pt x="57" y="386"/>
                </a:lnTo>
                <a:lnTo>
                  <a:pt x="64" y="387"/>
                </a:lnTo>
                <a:lnTo>
                  <a:pt x="72" y="388"/>
                </a:lnTo>
                <a:lnTo>
                  <a:pt x="80" y="389"/>
                </a:lnTo>
                <a:lnTo>
                  <a:pt x="1300" y="389"/>
                </a:lnTo>
                <a:lnTo>
                  <a:pt x="1308" y="388"/>
                </a:lnTo>
                <a:lnTo>
                  <a:pt x="1315" y="387"/>
                </a:lnTo>
                <a:lnTo>
                  <a:pt x="1323" y="386"/>
                </a:lnTo>
                <a:lnTo>
                  <a:pt x="1329" y="384"/>
                </a:lnTo>
                <a:lnTo>
                  <a:pt x="1336" y="381"/>
                </a:lnTo>
                <a:lnTo>
                  <a:pt x="1342" y="378"/>
                </a:lnTo>
                <a:lnTo>
                  <a:pt x="1348" y="374"/>
                </a:lnTo>
                <a:lnTo>
                  <a:pt x="1353" y="370"/>
                </a:lnTo>
                <a:lnTo>
                  <a:pt x="1358" y="366"/>
                </a:lnTo>
                <a:lnTo>
                  <a:pt x="1362" y="361"/>
                </a:lnTo>
                <a:lnTo>
                  <a:pt x="1366" y="356"/>
                </a:lnTo>
                <a:lnTo>
                  <a:pt x="1369" y="350"/>
                </a:lnTo>
                <a:lnTo>
                  <a:pt x="1372" y="345"/>
                </a:lnTo>
                <a:lnTo>
                  <a:pt x="1374" y="339"/>
                </a:lnTo>
                <a:lnTo>
                  <a:pt x="1375" y="332"/>
                </a:lnTo>
                <a:lnTo>
                  <a:pt x="1375" y="326"/>
                </a:lnTo>
                <a:lnTo>
                  <a:pt x="1375" y="67"/>
                </a:lnTo>
                <a:lnTo>
                  <a:pt x="1375" y="61"/>
                </a:lnTo>
                <a:lnTo>
                  <a:pt x="1374" y="55"/>
                </a:lnTo>
                <a:lnTo>
                  <a:pt x="1372" y="49"/>
                </a:lnTo>
                <a:lnTo>
                  <a:pt x="1369" y="43"/>
                </a:lnTo>
                <a:lnTo>
                  <a:pt x="1366" y="37"/>
                </a:lnTo>
                <a:lnTo>
                  <a:pt x="1362" y="32"/>
                </a:lnTo>
                <a:lnTo>
                  <a:pt x="1358" y="27"/>
                </a:lnTo>
                <a:lnTo>
                  <a:pt x="1353" y="23"/>
                </a:lnTo>
                <a:lnTo>
                  <a:pt x="1348" y="19"/>
                </a:lnTo>
                <a:lnTo>
                  <a:pt x="1342" y="15"/>
                </a:lnTo>
                <a:lnTo>
                  <a:pt x="1336" y="12"/>
                </a:lnTo>
                <a:lnTo>
                  <a:pt x="1330" y="9"/>
                </a:lnTo>
                <a:lnTo>
                  <a:pt x="1323" y="7"/>
                </a:lnTo>
                <a:lnTo>
                  <a:pt x="1316" y="6"/>
                </a:lnTo>
                <a:lnTo>
                  <a:pt x="1308" y="5"/>
                </a:lnTo>
                <a:lnTo>
                  <a:pt x="1300" y="4"/>
                </a:lnTo>
                <a:lnTo>
                  <a:pt x="80" y="4"/>
                </a:lnTo>
                <a:lnTo>
                  <a:pt x="72" y="5"/>
                </a:lnTo>
                <a:lnTo>
                  <a:pt x="65" y="6"/>
                </a:lnTo>
                <a:lnTo>
                  <a:pt x="58" y="7"/>
                </a:lnTo>
                <a:lnTo>
                  <a:pt x="51" y="9"/>
                </a:lnTo>
                <a:lnTo>
                  <a:pt x="44" y="12"/>
                </a:lnTo>
                <a:lnTo>
                  <a:pt x="38" y="15"/>
                </a:lnTo>
                <a:lnTo>
                  <a:pt x="32" y="19"/>
                </a:lnTo>
                <a:lnTo>
                  <a:pt x="27" y="23"/>
                </a:lnTo>
                <a:lnTo>
                  <a:pt x="22" y="27"/>
                </a:lnTo>
                <a:lnTo>
                  <a:pt x="18" y="32"/>
                </a:lnTo>
                <a:lnTo>
                  <a:pt x="14" y="37"/>
                </a:lnTo>
                <a:lnTo>
                  <a:pt x="11" y="43"/>
                </a:lnTo>
                <a:lnTo>
                  <a:pt x="8" y="48"/>
                </a:lnTo>
                <a:lnTo>
                  <a:pt x="6" y="54"/>
                </a:lnTo>
                <a:lnTo>
                  <a:pt x="5" y="61"/>
                </a:lnTo>
                <a:lnTo>
                  <a:pt x="5" y="67"/>
                </a:lnTo>
                <a:lnTo>
                  <a:pt x="5" y="326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414" y="1466379"/>
            <a:ext cx="297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Undersecretariat</a:t>
            </a:r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Treasury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486" y="3243764"/>
            <a:ext cx="254428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Redemption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transfered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redemption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5152" y="4595093"/>
            <a:ext cx="2111183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4180" y="2973339"/>
            <a:ext cx="2189427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Redemption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allocation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75"/>
          <p:cNvSpPr>
            <a:spLocks noEditPoints="1"/>
          </p:cNvSpPr>
          <p:nvPr/>
        </p:nvSpPr>
        <p:spPr bwMode="auto">
          <a:xfrm>
            <a:off x="1377538" y="2521599"/>
            <a:ext cx="8345278" cy="3098129"/>
          </a:xfrm>
          <a:custGeom>
            <a:avLst/>
            <a:gdLst>
              <a:gd name="T0" fmla="*/ 2 w 1380"/>
              <a:gd name="T1" fmla="*/ 54 h 392"/>
              <a:gd name="T2" fmla="*/ 10 w 1380"/>
              <a:gd name="T3" fmla="*/ 35 h 392"/>
              <a:gd name="T4" fmla="*/ 23 w 1380"/>
              <a:gd name="T5" fmla="*/ 20 h 392"/>
              <a:gd name="T6" fmla="*/ 42 w 1380"/>
              <a:gd name="T7" fmla="*/ 9 h 392"/>
              <a:gd name="T8" fmla="*/ 64 w 1380"/>
              <a:gd name="T9" fmla="*/ 2 h 392"/>
              <a:gd name="T10" fmla="*/ 1300 w 1380"/>
              <a:gd name="T11" fmla="*/ 0 h 392"/>
              <a:gd name="T12" fmla="*/ 1324 w 1380"/>
              <a:gd name="T13" fmla="*/ 3 h 392"/>
              <a:gd name="T14" fmla="*/ 1345 w 1380"/>
              <a:gd name="T15" fmla="*/ 12 h 392"/>
              <a:gd name="T16" fmla="*/ 1362 w 1380"/>
              <a:gd name="T17" fmla="*/ 25 h 392"/>
              <a:gd name="T18" fmla="*/ 1374 w 1380"/>
              <a:gd name="T19" fmla="*/ 41 h 392"/>
              <a:gd name="T20" fmla="*/ 1379 w 1380"/>
              <a:gd name="T21" fmla="*/ 60 h 392"/>
              <a:gd name="T22" fmla="*/ 1379 w 1380"/>
              <a:gd name="T23" fmla="*/ 333 h 392"/>
              <a:gd name="T24" fmla="*/ 1374 w 1380"/>
              <a:gd name="T25" fmla="*/ 352 h 392"/>
              <a:gd name="T26" fmla="*/ 1362 w 1380"/>
              <a:gd name="T27" fmla="*/ 368 h 392"/>
              <a:gd name="T28" fmla="*/ 1345 w 1380"/>
              <a:gd name="T29" fmla="*/ 381 h 392"/>
              <a:gd name="T30" fmla="*/ 1324 w 1380"/>
              <a:gd name="T31" fmla="*/ 389 h 392"/>
              <a:gd name="T32" fmla="*/ 1301 w 1380"/>
              <a:gd name="T33" fmla="*/ 392 h 392"/>
              <a:gd name="T34" fmla="*/ 64 w 1380"/>
              <a:gd name="T35" fmla="*/ 391 h 392"/>
              <a:gd name="T36" fmla="*/ 42 w 1380"/>
              <a:gd name="T37" fmla="*/ 385 h 392"/>
              <a:gd name="T38" fmla="*/ 23 w 1380"/>
              <a:gd name="T39" fmla="*/ 373 h 392"/>
              <a:gd name="T40" fmla="*/ 10 w 1380"/>
              <a:gd name="T41" fmla="*/ 358 h 392"/>
              <a:gd name="T42" fmla="*/ 2 w 1380"/>
              <a:gd name="T43" fmla="*/ 339 h 392"/>
              <a:gd name="T44" fmla="*/ 0 w 1380"/>
              <a:gd name="T45" fmla="*/ 67 h 392"/>
              <a:gd name="T46" fmla="*/ 6 w 1380"/>
              <a:gd name="T47" fmla="*/ 338 h 392"/>
              <a:gd name="T48" fmla="*/ 14 w 1380"/>
              <a:gd name="T49" fmla="*/ 356 h 392"/>
              <a:gd name="T50" fmla="*/ 27 w 1380"/>
              <a:gd name="T51" fmla="*/ 370 h 392"/>
              <a:gd name="T52" fmla="*/ 44 w 1380"/>
              <a:gd name="T53" fmla="*/ 381 h 392"/>
              <a:gd name="T54" fmla="*/ 64 w 1380"/>
              <a:gd name="T55" fmla="*/ 387 h 392"/>
              <a:gd name="T56" fmla="*/ 1300 w 1380"/>
              <a:gd name="T57" fmla="*/ 389 h 392"/>
              <a:gd name="T58" fmla="*/ 1323 w 1380"/>
              <a:gd name="T59" fmla="*/ 386 h 392"/>
              <a:gd name="T60" fmla="*/ 1342 w 1380"/>
              <a:gd name="T61" fmla="*/ 378 h 392"/>
              <a:gd name="T62" fmla="*/ 1358 w 1380"/>
              <a:gd name="T63" fmla="*/ 366 h 392"/>
              <a:gd name="T64" fmla="*/ 1369 w 1380"/>
              <a:gd name="T65" fmla="*/ 350 h 392"/>
              <a:gd name="T66" fmla="*/ 1375 w 1380"/>
              <a:gd name="T67" fmla="*/ 332 h 392"/>
              <a:gd name="T68" fmla="*/ 1375 w 1380"/>
              <a:gd name="T69" fmla="*/ 61 h 392"/>
              <a:gd name="T70" fmla="*/ 1369 w 1380"/>
              <a:gd name="T71" fmla="*/ 43 h 392"/>
              <a:gd name="T72" fmla="*/ 1358 w 1380"/>
              <a:gd name="T73" fmla="*/ 27 h 392"/>
              <a:gd name="T74" fmla="*/ 1342 w 1380"/>
              <a:gd name="T75" fmla="*/ 15 h 392"/>
              <a:gd name="T76" fmla="*/ 1323 w 1380"/>
              <a:gd name="T77" fmla="*/ 7 h 392"/>
              <a:gd name="T78" fmla="*/ 1300 w 1380"/>
              <a:gd name="T79" fmla="*/ 4 h 392"/>
              <a:gd name="T80" fmla="*/ 65 w 1380"/>
              <a:gd name="T81" fmla="*/ 6 h 392"/>
              <a:gd name="T82" fmla="*/ 44 w 1380"/>
              <a:gd name="T83" fmla="*/ 12 h 392"/>
              <a:gd name="T84" fmla="*/ 27 w 1380"/>
              <a:gd name="T85" fmla="*/ 23 h 392"/>
              <a:gd name="T86" fmla="*/ 14 w 1380"/>
              <a:gd name="T87" fmla="*/ 37 h 392"/>
              <a:gd name="T88" fmla="*/ 6 w 1380"/>
              <a:gd name="T89" fmla="*/ 54 h 392"/>
              <a:gd name="T90" fmla="*/ 5 w 1380"/>
              <a:gd name="T91" fmla="*/ 32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80" h="392">
                <a:moveTo>
                  <a:pt x="0" y="67"/>
                </a:moveTo>
                <a:lnTo>
                  <a:pt x="1" y="60"/>
                </a:lnTo>
                <a:lnTo>
                  <a:pt x="2" y="54"/>
                </a:lnTo>
                <a:lnTo>
                  <a:pt x="4" y="47"/>
                </a:lnTo>
                <a:lnTo>
                  <a:pt x="6" y="41"/>
                </a:lnTo>
                <a:lnTo>
                  <a:pt x="10" y="35"/>
                </a:lnTo>
                <a:lnTo>
                  <a:pt x="14" y="30"/>
                </a:lnTo>
                <a:lnTo>
                  <a:pt x="18" y="25"/>
                </a:lnTo>
                <a:lnTo>
                  <a:pt x="23" y="20"/>
                </a:lnTo>
                <a:lnTo>
                  <a:pt x="29" y="16"/>
                </a:lnTo>
                <a:lnTo>
                  <a:pt x="35" y="12"/>
                </a:lnTo>
                <a:lnTo>
                  <a:pt x="42" y="9"/>
                </a:lnTo>
                <a:lnTo>
                  <a:pt x="49" y="6"/>
                </a:lnTo>
                <a:lnTo>
                  <a:pt x="56" y="3"/>
                </a:lnTo>
                <a:lnTo>
                  <a:pt x="64" y="2"/>
                </a:lnTo>
                <a:lnTo>
                  <a:pt x="71" y="1"/>
                </a:lnTo>
                <a:lnTo>
                  <a:pt x="80" y="0"/>
                </a:lnTo>
                <a:lnTo>
                  <a:pt x="1300" y="0"/>
                </a:lnTo>
                <a:lnTo>
                  <a:pt x="1308" y="1"/>
                </a:lnTo>
                <a:lnTo>
                  <a:pt x="1316" y="2"/>
                </a:lnTo>
                <a:lnTo>
                  <a:pt x="1324" y="3"/>
                </a:lnTo>
                <a:lnTo>
                  <a:pt x="1331" y="6"/>
                </a:lnTo>
                <a:lnTo>
                  <a:pt x="1338" y="8"/>
                </a:lnTo>
                <a:lnTo>
                  <a:pt x="1345" y="12"/>
                </a:lnTo>
                <a:lnTo>
                  <a:pt x="1351" y="16"/>
                </a:lnTo>
                <a:lnTo>
                  <a:pt x="1357" y="20"/>
                </a:lnTo>
                <a:lnTo>
                  <a:pt x="1362" y="25"/>
                </a:lnTo>
                <a:lnTo>
                  <a:pt x="1366" y="30"/>
                </a:lnTo>
                <a:lnTo>
                  <a:pt x="1370" y="35"/>
                </a:lnTo>
                <a:lnTo>
                  <a:pt x="1374" y="41"/>
                </a:lnTo>
                <a:lnTo>
                  <a:pt x="1376" y="47"/>
                </a:lnTo>
                <a:lnTo>
                  <a:pt x="1378" y="54"/>
                </a:lnTo>
                <a:lnTo>
                  <a:pt x="1379" y="60"/>
                </a:lnTo>
                <a:lnTo>
                  <a:pt x="1380" y="67"/>
                </a:lnTo>
                <a:lnTo>
                  <a:pt x="1380" y="326"/>
                </a:lnTo>
                <a:lnTo>
                  <a:pt x="1379" y="333"/>
                </a:lnTo>
                <a:lnTo>
                  <a:pt x="1378" y="339"/>
                </a:lnTo>
                <a:lnTo>
                  <a:pt x="1376" y="346"/>
                </a:lnTo>
                <a:lnTo>
                  <a:pt x="1374" y="352"/>
                </a:lnTo>
                <a:lnTo>
                  <a:pt x="1370" y="358"/>
                </a:lnTo>
                <a:lnTo>
                  <a:pt x="1366" y="363"/>
                </a:lnTo>
                <a:lnTo>
                  <a:pt x="1362" y="368"/>
                </a:lnTo>
                <a:lnTo>
                  <a:pt x="1357" y="373"/>
                </a:lnTo>
                <a:lnTo>
                  <a:pt x="1351" y="377"/>
                </a:lnTo>
                <a:lnTo>
                  <a:pt x="1345" y="381"/>
                </a:lnTo>
                <a:lnTo>
                  <a:pt x="1338" y="384"/>
                </a:lnTo>
                <a:lnTo>
                  <a:pt x="1332" y="387"/>
                </a:lnTo>
                <a:lnTo>
                  <a:pt x="1324" y="389"/>
                </a:lnTo>
                <a:lnTo>
                  <a:pt x="1317" y="391"/>
                </a:lnTo>
                <a:lnTo>
                  <a:pt x="1309" y="392"/>
                </a:lnTo>
                <a:lnTo>
                  <a:pt x="1301" y="392"/>
                </a:lnTo>
                <a:lnTo>
                  <a:pt x="80" y="392"/>
                </a:lnTo>
                <a:lnTo>
                  <a:pt x="72" y="392"/>
                </a:lnTo>
                <a:lnTo>
                  <a:pt x="64" y="391"/>
                </a:lnTo>
                <a:lnTo>
                  <a:pt x="56" y="390"/>
                </a:lnTo>
                <a:lnTo>
                  <a:pt x="49" y="387"/>
                </a:lnTo>
                <a:lnTo>
                  <a:pt x="42" y="385"/>
                </a:lnTo>
                <a:lnTo>
                  <a:pt x="35" y="381"/>
                </a:lnTo>
                <a:lnTo>
                  <a:pt x="29" y="377"/>
                </a:lnTo>
                <a:lnTo>
                  <a:pt x="23" y="373"/>
                </a:lnTo>
                <a:lnTo>
                  <a:pt x="18" y="368"/>
                </a:lnTo>
                <a:lnTo>
                  <a:pt x="14" y="363"/>
                </a:lnTo>
                <a:lnTo>
                  <a:pt x="10" y="358"/>
                </a:lnTo>
                <a:lnTo>
                  <a:pt x="6" y="352"/>
                </a:lnTo>
                <a:lnTo>
                  <a:pt x="4" y="346"/>
                </a:lnTo>
                <a:lnTo>
                  <a:pt x="2" y="339"/>
                </a:lnTo>
                <a:lnTo>
                  <a:pt x="1" y="333"/>
                </a:lnTo>
                <a:lnTo>
                  <a:pt x="0" y="326"/>
                </a:lnTo>
                <a:lnTo>
                  <a:pt x="0" y="67"/>
                </a:lnTo>
                <a:close/>
                <a:moveTo>
                  <a:pt x="5" y="326"/>
                </a:moveTo>
                <a:lnTo>
                  <a:pt x="5" y="332"/>
                </a:lnTo>
                <a:lnTo>
                  <a:pt x="6" y="338"/>
                </a:lnTo>
                <a:lnTo>
                  <a:pt x="8" y="344"/>
                </a:lnTo>
                <a:lnTo>
                  <a:pt x="11" y="350"/>
                </a:lnTo>
                <a:lnTo>
                  <a:pt x="14" y="356"/>
                </a:lnTo>
                <a:lnTo>
                  <a:pt x="17" y="361"/>
                </a:lnTo>
                <a:lnTo>
                  <a:pt x="22" y="366"/>
                </a:lnTo>
                <a:lnTo>
                  <a:pt x="27" y="370"/>
                </a:lnTo>
                <a:lnTo>
                  <a:pt x="32" y="374"/>
                </a:lnTo>
                <a:lnTo>
                  <a:pt x="38" y="378"/>
                </a:lnTo>
                <a:lnTo>
                  <a:pt x="44" y="381"/>
                </a:lnTo>
                <a:lnTo>
                  <a:pt x="50" y="384"/>
                </a:lnTo>
                <a:lnTo>
                  <a:pt x="57" y="386"/>
                </a:lnTo>
                <a:lnTo>
                  <a:pt x="64" y="387"/>
                </a:lnTo>
                <a:lnTo>
                  <a:pt x="72" y="388"/>
                </a:lnTo>
                <a:lnTo>
                  <a:pt x="80" y="389"/>
                </a:lnTo>
                <a:lnTo>
                  <a:pt x="1300" y="389"/>
                </a:lnTo>
                <a:lnTo>
                  <a:pt x="1308" y="388"/>
                </a:lnTo>
                <a:lnTo>
                  <a:pt x="1315" y="387"/>
                </a:lnTo>
                <a:lnTo>
                  <a:pt x="1323" y="386"/>
                </a:lnTo>
                <a:lnTo>
                  <a:pt x="1329" y="384"/>
                </a:lnTo>
                <a:lnTo>
                  <a:pt x="1336" y="381"/>
                </a:lnTo>
                <a:lnTo>
                  <a:pt x="1342" y="378"/>
                </a:lnTo>
                <a:lnTo>
                  <a:pt x="1348" y="374"/>
                </a:lnTo>
                <a:lnTo>
                  <a:pt x="1353" y="370"/>
                </a:lnTo>
                <a:lnTo>
                  <a:pt x="1358" y="366"/>
                </a:lnTo>
                <a:lnTo>
                  <a:pt x="1362" y="361"/>
                </a:lnTo>
                <a:lnTo>
                  <a:pt x="1366" y="356"/>
                </a:lnTo>
                <a:lnTo>
                  <a:pt x="1369" y="350"/>
                </a:lnTo>
                <a:lnTo>
                  <a:pt x="1372" y="345"/>
                </a:lnTo>
                <a:lnTo>
                  <a:pt x="1374" y="339"/>
                </a:lnTo>
                <a:lnTo>
                  <a:pt x="1375" y="332"/>
                </a:lnTo>
                <a:lnTo>
                  <a:pt x="1375" y="326"/>
                </a:lnTo>
                <a:lnTo>
                  <a:pt x="1375" y="67"/>
                </a:lnTo>
                <a:lnTo>
                  <a:pt x="1375" y="61"/>
                </a:lnTo>
                <a:lnTo>
                  <a:pt x="1374" y="55"/>
                </a:lnTo>
                <a:lnTo>
                  <a:pt x="1372" y="49"/>
                </a:lnTo>
                <a:lnTo>
                  <a:pt x="1369" y="43"/>
                </a:lnTo>
                <a:lnTo>
                  <a:pt x="1366" y="37"/>
                </a:lnTo>
                <a:lnTo>
                  <a:pt x="1362" y="32"/>
                </a:lnTo>
                <a:lnTo>
                  <a:pt x="1358" y="27"/>
                </a:lnTo>
                <a:lnTo>
                  <a:pt x="1353" y="23"/>
                </a:lnTo>
                <a:lnTo>
                  <a:pt x="1348" y="19"/>
                </a:lnTo>
                <a:lnTo>
                  <a:pt x="1342" y="15"/>
                </a:lnTo>
                <a:lnTo>
                  <a:pt x="1336" y="12"/>
                </a:lnTo>
                <a:lnTo>
                  <a:pt x="1330" y="9"/>
                </a:lnTo>
                <a:lnTo>
                  <a:pt x="1323" y="7"/>
                </a:lnTo>
                <a:lnTo>
                  <a:pt x="1316" y="6"/>
                </a:lnTo>
                <a:lnTo>
                  <a:pt x="1308" y="5"/>
                </a:lnTo>
                <a:lnTo>
                  <a:pt x="1300" y="4"/>
                </a:lnTo>
                <a:lnTo>
                  <a:pt x="80" y="4"/>
                </a:lnTo>
                <a:lnTo>
                  <a:pt x="72" y="5"/>
                </a:lnTo>
                <a:lnTo>
                  <a:pt x="65" y="6"/>
                </a:lnTo>
                <a:lnTo>
                  <a:pt x="58" y="7"/>
                </a:lnTo>
                <a:lnTo>
                  <a:pt x="51" y="9"/>
                </a:lnTo>
                <a:lnTo>
                  <a:pt x="44" y="12"/>
                </a:lnTo>
                <a:lnTo>
                  <a:pt x="38" y="15"/>
                </a:lnTo>
                <a:lnTo>
                  <a:pt x="32" y="19"/>
                </a:lnTo>
                <a:lnTo>
                  <a:pt x="27" y="23"/>
                </a:lnTo>
                <a:lnTo>
                  <a:pt x="22" y="27"/>
                </a:lnTo>
                <a:lnTo>
                  <a:pt x="18" y="32"/>
                </a:lnTo>
                <a:lnTo>
                  <a:pt x="14" y="37"/>
                </a:lnTo>
                <a:lnTo>
                  <a:pt x="11" y="43"/>
                </a:lnTo>
                <a:lnTo>
                  <a:pt x="8" y="48"/>
                </a:lnTo>
                <a:lnTo>
                  <a:pt x="6" y="54"/>
                </a:lnTo>
                <a:lnTo>
                  <a:pt x="5" y="61"/>
                </a:lnTo>
                <a:lnTo>
                  <a:pt x="5" y="67"/>
                </a:lnTo>
                <a:lnTo>
                  <a:pt x="5" y="326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4808" y="2553372"/>
            <a:ext cx="217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TAKAS ISTANBUL</a:t>
            </a:r>
            <a:endParaRPr lang="tr-T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258613" y="4142890"/>
            <a:ext cx="62131" cy="442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334897" y="2163122"/>
            <a:ext cx="391710" cy="1208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4595766" y="3343725"/>
            <a:ext cx="529021" cy="5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9470" y="1250777"/>
            <a:ext cx="2333371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Takasbank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CBRT, is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transfered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Takasbank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Undersecretariat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Treasury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3</a:t>
            </a:fld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2541320" y="148184"/>
            <a:ext cx="6911292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Takasbank as </a:t>
            </a:r>
            <a:r>
              <a:rPr lang="tr-TR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endParaRPr lang="tr-TR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18108782"/>
              </p:ext>
            </p:extLst>
          </p:nvPr>
        </p:nvGraphicFramePr>
        <p:xfrm>
          <a:off x="3455646" y="1544249"/>
          <a:ext cx="5284519" cy="34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1529938" y="2540910"/>
            <a:ext cx="2022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tr-TR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b="1" dirty="0" err="1">
                <a:solidFill>
                  <a:schemeClr val="accent5">
                    <a:lumMod val="50000"/>
                  </a:schemeClr>
                </a:solidFill>
              </a:rPr>
              <a:t>Investment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 Bank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879957" y="1803208"/>
            <a:ext cx="3269706" cy="647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2800" kern="1200">
                <a:solidFill>
                  <a:srgbClr val="032D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Securities Settlement System 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8853311" y="2889195"/>
            <a:ext cx="2257777" cy="647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2800" kern="1200">
                <a:solidFill>
                  <a:srgbClr val="032D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Central Counterparty</a:t>
            </a:r>
          </a:p>
        </p:txBody>
      </p:sp>
      <p:sp>
        <p:nvSpPr>
          <p:cNvPr id="3" name="Rectangle 2"/>
          <p:cNvSpPr/>
          <p:nvPr/>
        </p:nvSpPr>
        <p:spPr>
          <a:xfrm>
            <a:off x="6861371" y="4248790"/>
            <a:ext cx="19220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Custody for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funds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5002" y="5177238"/>
            <a:ext cx="3771086" cy="7622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Capital Markets Board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034816" y="5200585"/>
            <a:ext cx="3886026" cy="73885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Central Bank of </a:t>
            </a:r>
            <a:r>
              <a:rPr lang="tr-TR" sz="2400" dirty="0" err="1" smtClean="0">
                <a:solidFill>
                  <a:prstClr val="white"/>
                </a:solidFill>
              </a:rPr>
              <a:t>the</a:t>
            </a:r>
            <a:r>
              <a:rPr lang="tr-TR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Republic </a:t>
            </a:r>
            <a:r>
              <a:rPr lang="en-US" sz="2400" dirty="0">
                <a:solidFill>
                  <a:prstClr val="white"/>
                </a:solidFill>
              </a:rPr>
              <a:t>of Turkey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89570" y="5200585"/>
            <a:ext cx="3924300" cy="7622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Banking Regulation and Supervision Agency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561012" y="6052064"/>
            <a:ext cx="2839065" cy="608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2800" kern="1200">
                <a:solidFill>
                  <a:srgbClr val="032D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Capital Markets Law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4034816" y="6052064"/>
            <a:ext cx="3812733" cy="510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2800" kern="1200">
                <a:solidFill>
                  <a:srgbClr val="032D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CBRT Law on Payment and SSS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9176123" y="6112223"/>
            <a:ext cx="2367411" cy="4882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2800" kern="1200">
                <a:solidFill>
                  <a:srgbClr val="032D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Banking Law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0620" y="2955180"/>
            <a:ext cx="2227947" cy="7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8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43594" y="227611"/>
            <a:ext cx="8610600" cy="877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Redemption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Coupon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Payment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</a:t>
            </a:r>
            <a:r>
              <a:rPr lang="tr-TR" sz="27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Corporate</a:t>
            </a:r>
            <a:r>
              <a:rPr lang="tr-TR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Debt</a:t>
            </a:r>
            <a:r>
              <a:rPr lang="tr-TR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7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Securities</a:t>
            </a:r>
            <a:endParaRPr 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reeform 75"/>
          <p:cNvSpPr>
            <a:spLocks noEditPoints="1"/>
          </p:cNvSpPr>
          <p:nvPr/>
        </p:nvSpPr>
        <p:spPr bwMode="auto">
          <a:xfrm>
            <a:off x="5294398" y="1225402"/>
            <a:ext cx="2190750" cy="622300"/>
          </a:xfrm>
          <a:custGeom>
            <a:avLst/>
            <a:gdLst>
              <a:gd name="T0" fmla="*/ 2 w 1380"/>
              <a:gd name="T1" fmla="*/ 54 h 392"/>
              <a:gd name="T2" fmla="*/ 10 w 1380"/>
              <a:gd name="T3" fmla="*/ 35 h 392"/>
              <a:gd name="T4" fmla="*/ 23 w 1380"/>
              <a:gd name="T5" fmla="*/ 20 h 392"/>
              <a:gd name="T6" fmla="*/ 42 w 1380"/>
              <a:gd name="T7" fmla="*/ 9 h 392"/>
              <a:gd name="T8" fmla="*/ 64 w 1380"/>
              <a:gd name="T9" fmla="*/ 2 h 392"/>
              <a:gd name="T10" fmla="*/ 1300 w 1380"/>
              <a:gd name="T11" fmla="*/ 0 h 392"/>
              <a:gd name="T12" fmla="*/ 1324 w 1380"/>
              <a:gd name="T13" fmla="*/ 3 h 392"/>
              <a:gd name="T14" fmla="*/ 1345 w 1380"/>
              <a:gd name="T15" fmla="*/ 12 h 392"/>
              <a:gd name="T16" fmla="*/ 1362 w 1380"/>
              <a:gd name="T17" fmla="*/ 25 h 392"/>
              <a:gd name="T18" fmla="*/ 1374 w 1380"/>
              <a:gd name="T19" fmla="*/ 41 h 392"/>
              <a:gd name="T20" fmla="*/ 1379 w 1380"/>
              <a:gd name="T21" fmla="*/ 60 h 392"/>
              <a:gd name="T22" fmla="*/ 1379 w 1380"/>
              <a:gd name="T23" fmla="*/ 333 h 392"/>
              <a:gd name="T24" fmla="*/ 1374 w 1380"/>
              <a:gd name="T25" fmla="*/ 352 h 392"/>
              <a:gd name="T26" fmla="*/ 1362 w 1380"/>
              <a:gd name="T27" fmla="*/ 368 h 392"/>
              <a:gd name="T28" fmla="*/ 1345 w 1380"/>
              <a:gd name="T29" fmla="*/ 381 h 392"/>
              <a:gd name="T30" fmla="*/ 1324 w 1380"/>
              <a:gd name="T31" fmla="*/ 389 h 392"/>
              <a:gd name="T32" fmla="*/ 1301 w 1380"/>
              <a:gd name="T33" fmla="*/ 392 h 392"/>
              <a:gd name="T34" fmla="*/ 64 w 1380"/>
              <a:gd name="T35" fmla="*/ 391 h 392"/>
              <a:gd name="T36" fmla="*/ 42 w 1380"/>
              <a:gd name="T37" fmla="*/ 385 h 392"/>
              <a:gd name="T38" fmla="*/ 23 w 1380"/>
              <a:gd name="T39" fmla="*/ 373 h 392"/>
              <a:gd name="T40" fmla="*/ 10 w 1380"/>
              <a:gd name="T41" fmla="*/ 358 h 392"/>
              <a:gd name="T42" fmla="*/ 2 w 1380"/>
              <a:gd name="T43" fmla="*/ 339 h 392"/>
              <a:gd name="T44" fmla="*/ 0 w 1380"/>
              <a:gd name="T45" fmla="*/ 67 h 392"/>
              <a:gd name="T46" fmla="*/ 6 w 1380"/>
              <a:gd name="T47" fmla="*/ 338 h 392"/>
              <a:gd name="T48" fmla="*/ 14 w 1380"/>
              <a:gd name="T49" fmla="*/ 356 h 392"/>
              <a:gd name="T50" fmla="*/ 27 w 1380"/>
              <a:gd name="T51" fmla="*/ 370 h 392"/>
              <a:gd name="T52" fmla="*/ 44 w 1380"/>
              <a:gd name="T53" fmla="*/ 381 h 392"/>
              <a:gd name="T54" fmla="*/ 64 w 1380"/>
              <a:gd name="T55" fmla="*/ 387 h 392"/>
              <a:gd name="T56" fmla="*/ 1300 w 1380"/>
              <a:gd name="T57" fmla="*/ 389 h 392"/>
              <a:gd name="T58" fmla="*/ 1323 w 1380"/>
              <a:gd name="T59" fmla="*/ 386 h 392"/>
              <a:gd name="T60" fmla="*/ 1342 w 1380"/>
              <a:gd name="T61" fmla="*/ 378 h 392"/>
              <a:gd name="T62" fmla="*/ 1358 w 1380"/>
              <a:gd name="T63" fmla="*/ 366 h 392"/>
              <a:gd name="T64" fmla="*/ 1369 w 1380"/>
              <a:gd name="T65" fmla="*/ 350 h 392"/>
              <a:gd name="T66" fmla="*/ 1375 w 1380"/>
              <a:gd name="T67" fmla="*/ 332 h 392"/>
              <a:gd name="T68" fmla="*/ 1375 w 1380"/>
              <a:gd name="T69" fmla="*/ 61 h 392"/>
              <a:gd name="T70" fmla="*/ 1369 w 1380"/>
              <a:gd name="T71" fmla="*/ 43 h 392"/>
              <a:gd name="T72" fmla="*/ 1358 w 1380"/>
              <a:gd name="T73" fmla="*/ 27 h 392"/>
              <a:gd name="T74" fmla="*/ 1342 w 1380"/>
              <a:gd name="T75" fmla="*/ 15 h 392"/>
              <a:gd name="T76" fmla="*/ 1323 w 1380"/>
              <a:gd name="T77" fmla="*/ 7 h 392"/>
              <a:gd name="T78" fmla="*/ 1300 w 1380"/>
              <a:gd name="T79" fmla="*/ 4 h 392"/>
              <a:gd name="T80" fmla="*/ 65 w 1380"/>
              <a:gd name="T81" fmla="*/ 6 h 392"/>
              <a:gd name="T82" fmla="*/ 44 w 1380"/>
              <a:gd name="T83" fmla="*/ 12 h 392"/>
              <a:gd name="T84" fmla="*/ 27 w 1380"/>
              <a:gd name="T85" fmla="*/ 23 h 392"/>
              <a:gd name="T86" fmla="*/ 14 w 1380"/>
              <a:gd name="T87" fmla="*/ 37 h 392"/>
              <a:gd name="T88" fmla="*/ 6 w 1380"/>
              <a:gd name="T89" fmla="*/ 54 h 392"/>
              <a:gd name="T90" fmla="*/ 5 w 1380"/>
              <a:gd name="T91" fmla="*/ 32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80" h="392">
                <a:moveTo>
                  <a:pt x="0" y="67"/>
                </a:moveTo>
                <a:lnTo>
                  <a:pt x="1" y="60"/>
                </a:lnTo>
                <a:lnTo>
                  <a:pt x="2" y="54"/>
                </a:lnTo>
                <a:lnTo>
                  <a:pt x="4" y="47"/>
                </a:lnTo>
                <a:lnTo>
                  <a:pt x="6" y="41"/>
                </a:lnTo>
                <a:lnTo>
                  <a:pt x="10" y="35"/>
                </a:lnTo>
                <a:lnTo>
                  <a:pt x="14" y="30"/>
                </a:lnTo>
                <a:lnTo>
                  <a:pt x="18" y="25"/>
                </a:lnTo>
                <a:lnTo>
                  <a:pt x="23" y="20"/>
                </a:lnTo>
                <a:lnTo>
                  <a:pt x="29" y="16"/>
                </a:lnTo>
                <a:lnTo>
                  <a:pt x="35" y="12"/>
                </a:lnTo>
                <a:lnTo>
                  <a:pt x="42" y="9"/>
                </a:lnTo>
                <a:lnTo>
                  <a:pt x="49" y="6"/>
                </a:lnTo>
                <a:lnTo>
                  <a:pt x="56" y="3"/>
                </a:lnTo>
                <a:lnTo>
                  <a:pt x="64" y="2"/>
                </a:lnTo>
                <a:lnTo>
                  <a:pt x="71" y="1"/>
                </a:lnTo>
                <a:lnTo>
                  <a:pt x="80" y="0"/>
                </a:lnTo>
                <a:lnTo>
                  <a:pt x="1300" y="0"/>
                </a:lnTo>
                <a:lnTo>
                  <a:pt x="1308" y="1"/>
                </a:lnTo>
                <a:lnTo>
                  <a:pt x="1316" y="2"/>
                </a:lnTo>
                <a:lnTo>
                  <a:pt x="1324" y="3"/>
                </a:lnTo>
                <a:lnTo>
                  <a:pt x="1331" y="6"/>
                </a:lnTo>
                <a:lnTo>
                  <a:pt x="1338" y="8"/>
                </a:lnTo>
                <a:lnTo>
                  <a:pt x="1345" y="12"/>
                </a:lnTo>
                <a:lnTo>
                  <a:pt x="1351" y="16"/>
                </a:lnTo>
                <a:lnTo>
                  <a:pt x="1357" y="20"/>
                </a:lnTo>
                <a:lnTo>
                  <a:pt x="1362" y="25"/>
                </a:lnTo>
                <a:lnTo>
                  <a:pt x="1366" y="30"/>
                </a:lnTo>
                <a:lnTo>
                  <a:pt x="1370" y="35"/>
                </a:lnTo>
                <a:lnTo>
                  <a:pt x="1374" y="41"/>
                </a:lnTo>
                <a:lnTo>
                  <a:pt x="1376" y="47"/>
                </a:lnTo>
                <a:lnTo>
                  <a:pt x="1378" y="54"/>
                </a:lnTo>
                <a:lnTo>
                  <a:pt x="1379" y="60"/>
                </a:lnTo>
                <a:lnTo>
                  <a:pt x="1380" y="67"/>
                </a:lnTo>
                <a:lnTo>
                  <a:pt x="1380" y="326"/>
                </a:lnTo>
                <a:lnTo>
                  <a:pt x="1379" y="333"/>
                </a:lnTo>
                <a:lnTo>
                  <a:pt x="1378" y="339"/>
                </a:lnTo>
                <a:lnTo>
                  <a:pt x="1376" y="346"/>
                </a:lnTo>
                <a:lnTo>
                  <a:pt x="1374" y="352"/>
                </a:lnTo>
                <a:lnTo>
                  <a:pt x="1370" y="358"/>
                </a:lnTo>
                <a:lnTo>
                  <a:pt x="1366" y="363"/>
                </a:lnTo>
                <a:lnTo>
                  <a:pt x="1362" y="368"/>
                </a:lnTo>
                <a:lnTo>
                  <a:pt x="1357" y="373"/>
                </a:lnTo>
                <a:lnTo>
                  <a:pt x="1351" y="377"/>
                </a:lnTo>
                <a:lnTo>
                  <a:pt x="1345" y="381"/>
                </a:lnTo>
                <a:lnTo>
                  <a:pt x="1338" y="384"/>
                </a:lnTo>
                <a:lnTo>
                  <a:pt x="1332" y="387"/>
                </a:lnTo>
                <a:lnTo>
                  <a:pt x="1324" y="389"/>
                </a:lnTo>
                <a:lnTo>
                  <a:pt x="1317" y="391"/>
                </a:lnTo>
                <a:lnTo>
                  <a:pt x="1309" y="392"/>
                </a:lnTo>
                <a:lnTo>
                  <a:pt x="1301" y="392"/>
                </a:lnTo>
                <a:lnTo>
                  <a:pt x="80" y="392"/>
                </a:lnTo>
                <a:lnTo>
                  <a:pt x="72" y="392"/>
                </a:lnTo>
                <a:lnTo>
                  <a:pt x="64" y="391"/>
                </a:lnTo>
                <a:lnTo>
                  <a:pt x="56" y="390"/>
                </a:lnTo>
                <a:lnTo>
                  <a:pt x="49" y="387"/>
                </a:lnTo>
                <a:lnTo>
                  <a:pt x="42" y="385"/>
                </a:lnTo>
                <a:lnTo>
                  <a:pt x="35" y="381"/>
                </a:lnTo>
                <a:lnTo>
                  <a:pt x="29" y="377"/>
                </a:lnTo>
                <a:lnTo>
                  <a:pt x="23" y="373"/>
                </a:lnTo>
                <a:lnTo>
                  <a:pt x="18" y="368"/>
                </a:lnTo>
                <a:lnTo>
                  <a:pt x="14" y="363"/>
                </a:lnTo>
                <a:lnTo>
                  <a:pt x="10" y="358"/>
                </a:lnTo>
                <a:lnTo>
                  <a:pt x="6" y="352"/>
                </a:lnTo>
                <a:lnTo>
                  <a:pt x="4" y="346"/>
                </a:lnTo>
                <a:lnTo>
                  <a:pt x="2" y="339"/>
                </a:lnTo>
                <a:lnTo>
                  <a:pt x="1" y="333"/>
                </a:lnTo>
                <a:lnTo>
                  <a:pt x="0" y="326"/>
                </a:lnTo>
                <a:lnTo>
                  <a:pt x="0" y="67"/>
                </a:lnTo>
                <a:close/>
                <a:moveTo>
                  <a:pt x="5" y="326"/>
                </a:moveTo>
                <a:lnTo>
                  <a:pt x="5" y="332"/>
                </a:lnTo>
                <a:lnTo>
                  <a:pt x="6" y="338"/>
                </a:lnTo>
                <a:lnTo>
                  <a:pt x="8" y="344"/>
                </a:lnTo>
                <a:lnTo>
                  <a:pt x="11" y="350"/>
                </a:lnTo>
                <a:lnTo>
                  <a:pt x="14" y="356"/>
                </a:lnTo>
                <a:lnTo>
                  <a:pt x="17" y="361"/>
                </a:lnTo>
                <a:lnTo>
                  <a:pt x="22" y="366"/>
                </a:lnTo>
                <a:lnTo>
                  <a:pt x="27" y="370"/>
                </a:lnTo>
                <a:lnTo>
                  <a:pt x="32" y="374"/>
                </a:lnTo>
                <a:lnTo>
                  <a:pt x="38" y="378"/>
                </a:lnTo>
                <a:lnTo>
                  <a:pt x="44" y="381"/>
                </a:lnTo>
                <a:lnTo>
                  <a:pt x="50" y="384"/>
                </a:lnTo>
                <a:lnTo>
                  <a:pt x="57" y="386"/>
                </a:lnTo>
                <a:lnTo>
                  <a:pt x="64" y="387"/>
                </a:lnTo>
                <a:lnTo>
                  <a:pt x="72" y="388"/>
                </a:lnTo>
                <a:lnTo>
                  <a:pt x="80" y="389"/>
                </a:lnTo>
                <a:lnTo>
                  <a:pt x="1300" y="389"/>
                </a:lnTo>
                <a:lnTo>
                  <a:pt x="1308" y="388"/>
                </a:lnTo>
                <a:lnTo>
                  <a:pt x="1315" y="387"/>
                </a:lnTo>
                <a:lnTo>
                  <a:pt x="1323" y="386"/>
                </a:lnTo>
                <a:lnTo>
                  <a:pt x="1329" y="384"/>
                </a:lnTo>
                <a:lnTo>
                  <a:pt x="1336" y="381"/>
                </a:lnTo>
                <a:lnTo>
                  <a:pt x="1342" y="378"/>
                </a:lnTo>
                <a:lnTo>
                  <a:pt x="1348" y="374"/>
                </a:lnTo>
                <a:lnTo>
                  <a:pt x="1353" y="370"/>
                </a:lnTo>
                <a:lnTo>
                  <a:pt x="1358" y="366"/>
                </a:lnTo>
                <a:lnTo>
                  <a:pt x="1362" y="361"/>
                </a:lnTo>
                <a:lnTo>
                  <a:pt x="1366" y="356"/>
                </a:lnTo>
                <a:lnTo>
                  <a:pt x="1369" y="350"/>
                </a:lnTo>
                <a:lnTo>
                  <a:pt x="1372" y="345"/>
                </a:lnTo>
                <a:lnTo>
                  <a:pt x="1374" y="339"/>
                </a:lnTo>
                <a:lnTo>
                  <a:pt x="1375" y="332"/>
                </a:lnTo>
                <a:lnTo>
                  <a:pt x="1375" y="326"/>
                </a:lnTo>
                <a:lnTo>
                  <a:pt x="1375" y="67"/>
                </a:lnTo>
                <a:lnTo>
                  <a:pt x="1375" y="61"/>
                </a:lnTo>
                <a:lnTo>
                  <a:pt x="1374" y="55"/>
                </a:lnTo>
                <a:lnTo>
                  <a:pt x="1372" y="49"/>
                </a:lnTo>
                <a:lnTo>
                  <a:pt x="1369" y="43"/>
                </a:lnTo>
                <a:lnTo>
                  <a:pt x="1366" y="37"/>
                </a:lnTo>
                <a:lnTo>
                  <a:pt x="1362" y="32"/>
                </a:lnTo>
                <a:lnTo>
                  <a:pt x="1358" y="27"/>
                </a:lnTo>
                <a:lnTo>
                  <a:pt x="1353" y="23"/>
                </a:lnTo>
                <a:lnTo>
                  <a:pt x="1348" y="19"/>
                </a:lnTo>
                <a:lnTo>
                  <a:pt x="1342" y="15"/>
                </a:lnTo>
                <a:lnTo>
                  <a:pt x="1336" y="12"/>
                </a:lnTo>
                <a:lnTo>
                  <a:pt x="1330" y="9"/>
                </a:lnTo>
                <a:lnTo>
                  <a:pt x="1323" y="7"/>
                </a:lnTo>
                <a:lnTo>
                  <a:pt x="1316" y="6"/>
                </a:lnTo>
                <a:lnTo>
                  <a:pt x="1308" y="5"/>
                </a:lnTo>
                <a:lnTo>
                  <a:pt x="1300" y="4"/>
                </a:lnTo>
                <a:lnTo>
                  <a:pt x="80" y="4"/>
                </a:lnTo>
                <a:lnTo>
                  <a:pt x="72" y="5"/>
                </a:lnTo>
                <a:lnTo>
                  <a:pt x="65" y="6"/>
                </a:lnTo>
                <a:lnTo>
                  <a:pt x="58" y="7"/>
                </a:lnTo>
                <a:lnTo>
                  <a:pt x="51" y="9"/>
                </a:lnTo>
                <a:lnTo>
                  <a:pt x="44" y="12"/>
                </a:lnTo>
                <a:lnTo>
                  <a:pt x="38" y="15"/>
                </a:lnTo>
                <a:lnTo>
                  <a:pt x="32" y="19"/>
                </a:lnTo>
                <a:lnTo>
                  <a:pt x="27" y="23"/>
                </a:lnTo>
                <a:lnTo>
                  <a:pt x="22" y="27"/>
                </a:lnTo>
                <a:lnTo>
                  <a:pt x="18" y="32"/>
                </a:lnTo>
                <a:lnTo>
                  <a:pt x="14" y="37"/>
                </a:lnTo>
                <a:lnTo>
                  <a:pt x="11" y="43"/>
                </a:lnTo>
                <a:lnTo>
                  <a:pt x="8" y="48"/>
                </a:lnTo>
                <a:lnTo>
                  <a:pt x="6" y="54"/>
                </a:lnTo>
                <a:lnTo>
                  <a:pt x="5" y="61"/>
                </a:lnTo>
                <a:lnTo>
                  <a:pt x="5" y="67"/>
                </a:lnTo>
                <a:lnTo>
                  <a:pt x="5" y="326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2769" y="1370809"/>
            <a:ext cx="93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Issuer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4398" y="3499802"/>
            <a:ext cx="1584176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MKK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Redemption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Takasbank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6728" y="3449996"/>
            <a:ext cx="260158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Takasbank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Redemption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6728" y="5650817"/>
            <a:ext cx="260158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6728" y="4359064"/>
            <a:ext cx="2601582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Redemption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allocation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75"/>
          <p:cNvSpPr>
            <a:spLocks noEditPoints="1"/>
          </p:cNvSpPr>
          <p:nvPr/>
        </p:nvSpPr>
        <p:spPr bwMode="auto">
          <a:xfrm>
            <a:off x="3103107" y="2762030"/>
            <a:ext cx="6667036" cy="3312368"/>
          </a:xfrm>
          <a:custGeom>
            <a:avLst/>
            <a:gdLst>
              <a:gd name="T0" fmla="*/ 2 w 1380"/>
              <a:gd name="T1" fmla="*/ 54 h 392"/>
              <a:gd name="T2" fmla="*/ 10 w 1380"/>
              <a:gd name="T3" fmla="*/ 35 h 392"/>
              <a:gd name="T4" fmla="*/ 23 w 1380"/>
              <a:gd name="T5" fmla="*/ 20 h 392"/>
              <a:gd name="T6" fmla="*/ 42 w 1380"/>
              <a:gd name="T7" fmla="*/ 9 h 392"/>
              <a:gd name="T8" fmla="*/ 64 w 1380"/>
              <a:gd name="T9" fmla="*/ 2 h 392"/>
              <a:gd name="T10" fmla="*/ 1300 w 1380"/>
              <a:gd name="T11" fmla="*/ 0 h 392"/>
              <a:gd name="T12" fmla="*/ 1324 w 1380"/>
              <a:gd name="T13" fmla="*/ 3 h 392"/>
              <a:gd name="T14" fmla="*/ 1345 w 1380"/>
              <a:gd name="T15" fmla="*/ 12 h 392"/>
              <a:gd name="T16" fmla="*/ 1362 w 1380"/>
              <a:gd name="T17" fmla="*/ 25 h 392"/>
              <a:gd name="T18" fmla="*/ 1374 w 1380"/>
              <a:gd name="T19" fmla="*/ 41 h 392"/>
              <a:gd name="T20" fmla="*/ 1379 w 1380"/>
              <a:gd name="T21" fmla="*/ 60 h 392"/>
              <a:gd name="T22" fmla="*/ 1379 w 1380"/>
              <a:gd name="T23" fmla="*/ 333 h 392"/>
              <a:gd name="T24" fmla="*/ 1374 w 1380"/>
              <a:gd name="T25" fmla="*/ 352 h 392"/>
              <a:gd name="T26" fmla="*/ 1362 w 1380"/>
              <a:gd name="T27" fmla="*/ 368 h 392"/>
              <a:gd name="T28" fmla="*/ 1345 w 1380"/>
              <a:gd name="T29" fmla="*/ 381 h 392"/>
              <a:gd name="T30" fmla="*/ 1324 w 1380"/>
              <a:gd name="T31" fmla="*/ 389 h 392"/>
              <a:gd name="T32" fmla="*/ 1301 w 1380"/>
              <a:gd name="T33" fmla="*/ 392 h 392"/>
              <a:gd name="T34" fmla="*/ 64 w 1380"/>
              <a:gd name="T35" fmla="*/ 391 h 392"/>
              <a:gd name="T36" fmla="*/ 42 w 1380"/>
              <a:gd name="T37" fmla="*/ 385 h 392"/>
              <a:gd name="T38" fmla="*/ 23 w 1380"/>
              <a:gd name="T39" fmla="*/ 373 h 392"/>
              <a:gd name="T40" fmla="*/ 10 w 1380"/>
              <a:gd name="T41" fmla="*/ 358 h 392"/>
              <a:gd name="T42" fmla="*/ 2 w 1380"/>
              <a:gd name="T43" fmla="*/ 339 h 392"/>
              <a:gd name="T44" fmla="*/ 0 w 1380"/>
              <a:gd name="T45" fmla="*/ 67 h 392"/>
              <a:gd name="T46" fmla="*/ 6 w 1380"/>
              <a:gd name="T47" fmla="*/ 338 h 392"/>
              <a:gd name="T48" fmla="*/ 14 w 1380"/>
              <a:gd name="T49" fmla="*/ 356 h 392"/>
              <a:gd name="T50" fmla="*/ 27 w 1380"/>
              <a:gd name="T51" fmla="*/ 370 h 392"/>
              <a:gd name="T52" fmla="*/ 44 w 1380"/>
              <a:gd name="T53" fmla="*/ 381 h 392"/>
              <a:gd name="T54" fmla="*/ 64 w 1380"/>
              <a:gd name="T55" fmla="*/ 387 h 392"/>
              <a:gd name="T56" fmla="*/ 1300 w 1380"/>
              <a:gd name="T57" fmla="*/ 389 h 392"/>
              <a:gd name="T58" fmla="*/ 1323 w 1380"/>
              <a:gd name="T59" fmla="*/ 386 h 392"/>
              <a:gd name="T60" fmla="*/ 1342 w 1380"/>
              <a:gd name="T61" fmla="*/ 378 h 392"/>
              <a:gd name="T62" fmla="*/ 1358 w 1380"/>
              <a:gd name="T63" fmla="*/ 366 h 392"/>
              <a:gd name="T64" fmla="*/ 1369 w 1380"/>
              <a:gd name="T65" fmla="*/ 350 h 392"/>
              <a:gd name="T66" fmla="*/ 1375 w 1380"/>
              <a:gd name="T67" fmla="*/ 332 h 392"/>
              <a:gd name="T68" fmla="*/ 1375 w 1380"/>
              <a:gd name="T69" fmla="*/ 61 h 392"/>
              <a:gd name="T70" fmla="*/ 1369 w 1380"/>
              <a:gd name="T71" fmla="*/ 43 h 392"/>
              <a:gd name="T72" fmla="*/ 1358 w 1380"/>
              <a:gd name="T73" fmla="*/ 27 h 392"/>
              <a:gd name="T74" fmla="*/ 1342 w 1380"/>
              <a:gd name="T75" fmla="*/ 15 h 392"/>
              <a:gd name="T76" fmla="*/ 1323 w 1380"/>
              <a:gd name="T77" fmla="*/ 7 h 392"/>
              <a:gd name="T78" fmla="*/ 1300 w 1380"/>
              <a:gd name="T79" fmla="*/ 4 h 392"/>
              <a:gd name="T80" fmla="*/ 65 w 1380"/>
              <a:gd name="T81" fmla="*/ 6 h 392"/>
              <a:gd name="T82" fmla="*/ 44 w 1380"/>
              <a:gd name="T83" fmla="*/ 12 h 392"/>
              <a:gd name="T84" fmla="*/ 27 w 1380"/>
              <a:gd name="T85" fmla="*/ 23 h 392"/>
              <a:gd name="T86" fmla="*/ 14 w 1380"/>
              <a:gd name="T87" fmla="*/ 37 h 392"/>
              <a:gd name="T88" fmla="*/ 6 w 1380"/>
              <a:gd name="T89" fmla="*/ 54 h 392"/>
              <a:gd name="T90" fmla="*/ 5 w 1380"/>
              <a:gd name="T91" fmla="*/ 32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80" h="392">
                <a:moveTo>
                  <a:pt x="0" y="67"/>
                </a:moveTo>
                <a:lnTo>
                  <a:pt x="1" y="60"/>
                </a:lnTo>
                <a:lnTo>
                  <a:pt x="2" y="54"/>
                </a:lnTo>
                <a:lnTo>
                  <a:pt x="4" y="47"/>
                </a:lnTo>
                <a:lnTo>
                  <a:pt x="6" y="41"/>
                </a:lnTo>
                <a:lnTo>
                  <a:pt x="10" y="35"/>
                </a:lnTo>
                <a:lnTo>
                  <a:pt x="14" y="30"/>
                </a:lnTo>
                <a:lnTo>
                  <a:pt x="18" y="25"/>
                </a:lnTo>
                <a:lnTo>
                  <a:pt x="23" y="20"/>
                </a:lnTo>
                <a:lnTo>
                  <a:pt x="29" y="16"/>
                </a:lnTo>
                <a:lnTo>
                  <a:pt x="35" y="12"/>
                </a:lnTo>
                <a:lnTo>
                  <a:pt x="42" y="9"/>
                </a:lnTo>
                <a:lnTo>
                  <a:pt x="49" y="6"/>
                </a:lnTo>
                <a:lnTo>
                  <a:pt x="56" y="3"/>
                </a:lnTo>
                <a:lnTo>
                  <a:pt x="64" y="2"/>
                </a:lnTo>
                <a:lnTo>
                  <a:pt x="71" y="1"/>
                </a:lnTo>
                <a:lnTo>
                  <a:pt x="80" y="0"/>
                </a:lnTo>
                <a:lnTo>
                  <a:pt x="1300" y="0"/>
                </a:lnTo>
                <a:lnTo>
                  <a:pt x="1308" y="1"/>
                </a:lnTo>
                <a:lnTo>
                  <a:pt x="1316" y="2"/>
                </a:lnTo>
                <a:lnTo>
                  <a:pt x="1324" y="3"/>
                </a:lnTo>
                <a:lnTo>
                  <a:pt x="1331" y="6"/>
                </a:lnTo>
                <a:lnTo>
                  <a:pt x="1338" y="8"/>
                </a:lnTo>
                <a:lnTo>
                  <a:pt x="1345" y="12"/>
                </a:lnTo>
                <a:lnTo>
                  <a:pt x="1351" y="16"/>
                </a:lnTo>
                <a:lnTo>
                  <a:pt x="1357" y="20"/>
                </a:lnTo>
                <a:lnTo>
                  <a:pt x="1362" y="25"/>
                </a:lnTo>
                <a:lnTo>
                  <a:pt x="1366" y="30"/>
                </a:lnTo>
                <a:lnTo>
                  <a:pt x="1370" y="35"/>
                </a:lnTo>
                <a:lnTo>
                  <a:pt x="1374" y="41"/>
                </a:lnTo>
                <a:lnTo>
                  <a:pt x="1376" y="47"/>
                </a:lnTo>
                <a:lnTo>
                  <a:pt x="1378" y="54"/>
                </a:lnTo>
                <a:lnTo>
                  <a:pt x="1379" y="60"/>
                </a:lnTo>
                <a:lnTo>
                  <a:pt x="1380" y="67"/>
                </a:lnTo>
                <a:lnTo>
                  <a:pt x="1380" y="326"/>
                </a:lnTo>
                <a:lnTo>
                  <a:pt x="1379" y="333"/>
                </a:lnTo>
                <a:lnTo>
                  <a:pt x="1378" y="339"/>
                </a:lnTo>
                <a:lnTo>
                  <a:pt x="1376" y="346"/>
                </a:lnTo>
                <a:lnTo>
                  <a:pt x="1374" y="352"/>
                </a:lnTo>
                <a:lnTo>
                  <a:pt x="1370" y="358"/>
                </a:lnTo>
                <a:lnTo>
                  <a:pt x="1366" y="363"/>
                </a:lnTo>
                <a:lnTo>
                  <a:pt x="1362" y="368"/>
                </a:lnTo>
                <a:lnTo>
                  <a:pt x="1357" y="373"/>
                </a:lnTo>
                <a:lnTo>
                  <a:pt x="1351" y="377"/>
                </a:lnTo>
                <a:lnTo>
                  <a:pt x="1345" y="381"/>
                </a:lnTo>
                <a:lnTo>
                  <a:pt x="1338" y="384"/>
                </a:lnTo>
                <a:lnTo>
                  <a:pt x="1332" y="387"/>
                </a:lnTo>
                <a:lnTo>
                  <a:pt x="1324" y="389"/>
                </a:lnTo>
                <a:lnTo>
                  <a:pt x="1317" y="391"/>
                </a:lnTo>
                <a:lnTo>
                  <a:pt x="1309" y="392"/>
                </a:lnTo>
                <a:lnTo>
                  <a:pt x="1301" y="392"/>
                </a:lnTo>
                <a:lnTo>
                  <a:pt x="80" y="392"/>
                </a:lnTo>
                <a:lnTo>
                  <a:pt x="72" y="392"/>
                </a:lnTo>
                <a:lnTo>
                  <a:pt x="64" y="391"/>
                </a:lnTo>
                <a:lnTo>
                  <a:pt x="56" y="390"/>
                </a:lnTo>
                <a:lnTo>
                  <a:pt x="49" y="387"/>
                </a:lnTo>
                <a:lnTo>
                  <a:pt x="42" y="385"/>
                </a:lnTo>
                <a:lnTo>
                  <a:pt x="35" y="381"/>
                </a:lnTo>
                <a:lnTo>
                  <a:pt x="29" y="377"/>
                </a:lnTo>
                <a:lnTo>
                  <a:pt x="23" y="373"/>
                </a:lnTo>
                <a:lnTo>
                  <a:pt x="18" y="368"/>
                </a:lnTo>
                <a:lnTo>
                  <a:pt x="14" y="363"/>
                </a:lnTo>
                <a:lnTo>
                  <a:pt x="10" y="358"/>
                </a:lnTo>
                <a:lnTo>
                  <a:pt x="6" y="352"/>
                </a:lnTo>
                <a:lnTo>
                  <a:pt x="4" y="346"/>
                </a:lnTo>
                <a:lnTo>
                  <a:pt x="2" y="339"/>
                </a:lnTo>
                <a:lnTo>
                  <a:pt x="1" y="333"/>
                </a:lnTo>
                <a:lnTo>
                  <a:pt x="0" y="326"/>
                </a:lnTo>
                <a:lnTo>
                  <a:pt x="0" y="67"/>
                </a:lnTo>
                <a:close/>
                <a:moveTo>
                  <a:pt x="5" y="326"/>
                </a:moveTo>
                <a:lnTo>
                  <a:pt x="5" y="332"/>
                </a:lnTo>
                <a:lnTo>
                  <a:pt x="6" y="338"/>
                </a:lnTo>
                <a:lnTo>
                  <a:pt x="8" y="344"/>
                </a:lnTo>
                <a:lnTo>
                  <a:pt x="11" y="350"/>
                </a:lnTo>
                <a:lnTo>
                  <a:pt x="14" y="356"/>
                </a:lnTo>
                <a:lnTo>
                  <a:pt x="17" y="361"/>
                </a:lnTo>
                <a:lnTo>
                  <a:pt x="22" y="366"/>
                </a:lnTo>
                <a:lnTo>
                  <a:pt x="27" y="370"/>
                </a:lnTo>
                <a:lnTo>
                  <a:pt x="32" y="374"/>
                </a:lnTo>
                <a:lnTo>
                  <a:pt x="38" y="378"/>
                </a:lnTo>
                <a:lnTo>
                  <a:pt x="44" y="381"/>
                </a:lnTo>
                <a:lnTo>
                  <a:pt x="50" y="384"/>
                </a:lnTo>
                <a:lnTo>
                  <a:pt x="57" y="386"/>
                </a:lnTo>
                <a:lnTo>
                  <a:pt x="64" y="387"/>
                </a:lnTo>
                <a:lnTo>
                  <a:pt x="72" y="388"/>
                </a:lnTo>
                <a:lnTo>
                  <a:pt x="80" y="389"/>
                </a:lnTo>
                <a:lnTo>
                  <a:pt x="1300" y="389"/>
                </a:lnTo>
                <a:lnTo>
                  <a:pt x="1308" y="388"/>
                </a:lnTo>
                <a:lnTo>
                  <a:pt x="1315" y="387"/>
                </a:lnTo>
                <a:lnTo>
                  <a:pt x="1323" y="386"/>
                </a:lnTo>
                <a:lnTo>
                  <a:pt x="1329" y="384"/>
                </a:lnTo>
                <a:lnTo>
                  <a:pt x="1336" y="381"/>
                </a:lnTo>
                <a:lnTo>
                  <a:pt x="1342" y="378"/>
                </a:lnTo>
                <a:lnTo>
                  <a:pt x="1348" y="374"/>
                </a:lnTo>
                <a:lnTo>
                  <a:pt x="1353" y="370"/>
                </a:lnTo>
                <a:lnTo>
                  <a:pt x="1358" y="366"/>
                </a:lnTo>
                <a:lnTo>
                  <a:pt x="1362" y="361"/>
                </a:lnTo>
                <a:lnTo>
                  <a:pt x="1366" y="356"/>
                </a:lnTo>
                <a:lnTo>
                  <a:pt x="1369" y="350"/>
                </a:lnTo>
                <a:lnTo>
                  <a:pt x="1372" y="345"/>
                </a:lnTo>
                <a:lnTo>
                  <a:pt x="1374" y="339"/>
                </a:lnTo>
                <a:lnTo>
                  <a:pt x="1375" y="332"/>
                </a:lnTo>
                <a:lnTo>
                  <a:pt x="1375" y="326"/>
                </a:lnTo>
                <a:lnTo>
                  <a:pt x="1375" y="67"/>
                </a:lnTo>
                <a:lnTo>
                  <a:pt x="1375" y="61"/>
                </a:lnTo>
                <a:lnTo>
                  <a:pt x="1374" y="55"/>
                </a:lnTo>
                <a:lnTo>
                  <a:pt x="1372" y="49"/>
                </a:lnTo>
                <a:lnTo>
                  <a:pt x="1369" y="43"/>
                </a:lnTo>
                <a:lnTo>
                  <a:pt x="1366" y="37"/>
                </a:lnTo>
                <a:lnTo>
                  <a:pt x="1362" y="32"/>
                </a:lnTo>
                <a:lnTo>
                  <a:pt x="1358" y="27"/>
                </a:lnTo>
                <a:lnTo>
                  <a:pt x="1353" y="23"/>
                </a:lnTo>
                <a:lnTo>
                  <a:pt x="1348" y="19"/>
                </a:lnTo>
                <a:lnTo>
                  <a:pt x="1342" y="15"/>
                </a:lnTo>
                <a:lnTo>
                  <a:pt x="1336" y="12"/>
                </a:lnTo>
                <a:lnTo>
                  <a:pt x="1330" y="9"/>
                </a:lnTo>
                <a:lnTo>
                  <a:pt x="1323" y="7"/>
                </a:lnTo>
                <a:lnTo>
                  <a:pt x="1316" y="6"/>
                </a:lnTo>
                <a:lnTo>
                  <a:pt x="1308" y="5"/>
                </a:lnTo>
                <a:lnTo>
                  <a:pt x="1300" y="4"/>
                </a:lnTo>
                <a:lnTo>
                  <a:pt x="80" y="4"/>
                </a:lnTo>
                <a:lnTo>
                  <a:pt x="72" y="5"/>
                </a:lnTo>
                <a:lnTo>
                  <a:pt x="65" y="6"/>
                </a:lnTo>
                <a:lnTo>
                  <a:pt x="58" y="7"/>
                </a:lnTo>
                <a:lnTo>
                  <a:pt x="51" y="9"/>
                </a:lnTo>
                <a:lnTo>
                  <a:pt x="44" y="12"/>
                </a:lnTo>
                <a:lnTo>
                  <a:pt x="38" y="15"/>
                </a:lnTo>
                <a:lnTo>
                  <a:pt x="32" y="19"/>
                </a:lnTo>
                <a:lnTo>
                  <a:pt x="27" y="23"/>
                </a:lnTo>
                <a:lnTo>
                  <a:pt x="22" y="27"/>
                </a:lnTo>
                <a:lnTo>
                  <a:pt x="18" y="32"/>
                </a:lnTo>
                <a:lnTo>
                  <a:pt x="14" y="37"/>
                </a:lnTo>
                <a:lnTo>
                  <a:pt x="11" y="43"/>
                </a:lnTo>
                <a:lnTo>
                  <a:pt x="8" y="48"/>
                </a:lnTo>
                <a:lnTo>
                  <a:pt x="6" y="54"/>
                </a:lnTo>
                <a:lnTo>
                  <a:pt x="5" y="61"/>
                </a:lnTo>
                <a:lnTo>
                  <a:pt x="5" y="67"/>
                </a:lnTo>
                <a:lnTo>
                  <a:pt x="5" y="326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4919" y="2886670"/>
            <a:ext cx="250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TAKAS ISTANBUL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636723" y="1805969"/>
            <a:ext cx="1599510" cy="163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82016" y="3603881"/>
            <a:ext cx="1639122" cy="77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 flipH="1">
            <a:off x="7868633" y="4006588"/>
            <a:ext cx="45719" cy="321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850379" y="5325188"/>
            <a:ext cx="45719" cy="313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4189" y="1264138"/>
            <a:ext cx="2333371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Redemption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transfered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«MKK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redemption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at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Takasbank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5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20734" y="209921"/>
            <a:ext cx="8610600" cy="877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192" y="126841"/>
            <a:ext cx="10608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800" dirty="0" smtClean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FUTURES </a:t>
            </a:r>
            <a:r>
              <a:rPr lang="tr-TR" sz="2800" dirty="0" err="1" smtClean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and</a:t>
            </a:r>
            <a:r>
              <a:rPr lang="tr-TR" sz="2800" dirty="0" smtClean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 OPTIONS MARKET POST TRADE</a:t>
            </a:r>
          </a:p>
          <a:p>
            <a:pPr lvl="0" algn="ctr"/>
            <a:r>
              <a:rPr lang="tr-TR" sz="2800" dirty="0" smtClean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Borsa </a:t>
            </a:r>
            <a:r>
              <a:rPr lang="tr-TR" sz="2800" dirty="0" err="1" smtClean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Istanbul</a:t>
            </a:r>
            <a:r>
              <a:rPr lang="tr-TR" sz="2800" dirty="0" smtClean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 </a:t>
            </a:r>
            <a:r>
              <a:rPr lang="en-US" sz="2800" dirty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Derivatives Markets </a:t>
            </a:r>
            <a:r>
              <a:rPr lang="en-US" sz="2800" dirty="0" smtClean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Clearing</a:t>
            </a:r>
            <a:r>
              <a:rPr lang="tr-TR" sz="2800" dirty="0" smtClean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 </a:t>
            </a:r>
            <a:r>
              <a:rPr lang="tr-TR" sz="2800" dirty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&amp; </a:t>
            </a:r>
            <a:r>
              <a:rPr lang="tr-TR" sz="2800" dirty="0" err="1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Settlement</a:t>
            </a:r>
            <a:r>
              <a:rPr lang="tr-TR" sz="2800" dirty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-I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15097893"/>
              </p:ext>
            </p:extLst>
          </p:nvPr>
        </p:nvGraphicFramePr>
        <p:xfrm>
          <a:off x="531820" y="1154990"/>
          <a:ext cx="9446570" cy="608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11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43594" y="227611"/>
            <a:ext cx="8610600" cy="877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780" y="404594"/>
            <a:ext cx="10030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dirty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Borsa Istanbul </a:t>
            </a:r>
            <a:r>
              <a:rPr lang="en-US" sz="2800" dirty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Derivatives Markets </a:t>
            </a:r>
            <a:r>
              <a:rPr lang="en-US" sz="2800" dirty="0" smtClean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Clearing</a:t>
            </a:r>
            <a:r>
              <a:rPr lang="tr-TR" sz="2800" dirty="0" smtClean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 </a:t>
            </a:r>
            <a:r>
              <a:rPr lang="tr-TR" sz="2800" dirty="0" smtClean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&amp; </a:t>
            </a:r>
            <a:r>
              <a:rPr lang="tr-TR" sz="2800" dirty="0" err="1" smtClean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Settlement</a:t>
            </a:r>
            <a:r>
              <a:rPr lang="tr-TR" sz="2800" dirty="0" smtClean="0">
                <a:solidFill>
                  <a:srgbClr val="032D64"/>
                </a:solidFill>
                <a:latin typeface="ErasDemi" pitchFamily="2" charset="-94"/>
                <a:ea typeface="+mj-ea"/>
                <a:cs typeface="Arial"/>
              </a:rPr>
              <a:t>-II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212207"/>
              </p:ext>
            </p:extLst>
          </p:nvPr>
        </p:nvGraphicFramePr>
        <p:xfrm>
          <a:off x="662486" y="1358701"/>
          <a:ext cx="8562280" cy="478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91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43594" y="227611"/>
            <a:ext cx="8610600" cy="877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62045" y="334423"/>
            <a:ext cx="8229600" cy="6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Account Structure</a:t>
            </a:r>
            <a:endParaRPr lang="en-US" sz="36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67" y="1433288"/>
            <a:ext cx="5850902" cy="3678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16" y="1600497"/>
            <a:ext cx="5850902" cy="3678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76845" y="2066485"/>
            <a:ext cx="83275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Client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Derivatives</a:t>
            </a:r>
            <a:r>
              <a:rPr lang="tr-TR" sz="900" dirty="0" smtClean="0">
                <a:solidFill>
                  <a:schemeClr val="bg1"/>
                </a:solidFill>
              </a:rPr>
              <a:t> </a:t>
            </a:r>
            <a:r>
              <a:rPr lang="en-US" sz="900" dirty="0" smtClean="0">
                <a:solidFill>
                  <a:schemeClr val="bg1"/>
                </a:solidFill>
              </a:rPr>
              <a:t>Trading</a:t>
            </a:r>
            <a:endParaRPr lang="tr-TR" sz="900" dirty="0" smtClean="0">
              <a:solidFill>
                <a:schemeClr val="bg1"/>
              </a:solidFill>
            </a:endParaRPr>
          </a:p>
          <a:p>
            <a:pPr algn="ctr"/>
            <a:endParaRPr lang="en-US" sz="500" dirty="0" smtClean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793224" y="2699834"/>
            <a:ext cx="0" cy="1029388"/>
          </a:xfrm>
          <a:prstGeom prst="straightConnector1">
            <a:avLst/>
          </a:prstGeom>
          <a:noFill/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7376845" y="3746126"/>
            <a:ext cx="83275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Margin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Collateral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Position</a:t>
            </a:r>
          </a:p>
          <a:p>
            <a:pPr algn="ctr"/>
            <a:endParaRPr lang="en-US" sz="5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067" y="1296876"/>
            <a:ext cx="351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latin typeface="ErasMedium" panose="00000400000000000000" pitchFamily="2" charset="-94"/>
              </a:rPr>
              <a:t>Equity</a:t>
            </a:r>
            <a:r>
              <a:rPr lang="tr-TR" dirty="0" smtClean="0">
                <a:latin typeface="ErasMedium" panose="00000400000000000000" pitchFamily="2" charset="-94"/>
              </a:rPr>
              <a:t> Market</a:t>
            </a:r>
            <a:endParaRPr lang="en-US" dirty="0" smtClean="0">
              <a:latin typeface="ErasMedium" panose="00000400000000000000" pitchFamily="2" charset="-94"/>
            </a:endParaRPr>
          </a:p>
          <a:p>
            <a:pPr algn="ctr"/>
            <a:r>
              <a:rPr lang="en-US" dirty="0" smtClean="0">
                <a:latin typeface="ErasMedium" panose="00000400000000000000" pitchFamily="2" charset="-94"/>
              </a:rPr>
              <a:t>DCM, GCM</a:t>
            </a:r>
            <a:endParaRPr lang="en-US" dirty="0">
              <a:latin typeface="ErasMedium" panose="00000400000000000000" pitchFamily="2" charset="-9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1068" y="1296876"/>
            <a:ext cx="3556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latin typeface="ErasMedium" panose="00000400000000000000" pitchFamily="2" charset="-94"/>
              </a:rPr>
              <a:t>Futures</a:t>
            </a:r>
            <a:r>
              <a:rPr lang="tr-TR" dirty="0" smtClean="0">
                <a:latin typeface="ErasMedium" panose="00000400000000000000" pitchFamily="2" charset="-94"/>
              </a:rPr>
              <a:t> and </a:t>
            </a:r>
            <a:r>
              <a:rPr lang="tr-TR" dirty="0" err="1" smtClean="0">
                <a:latin typeface="ErasMedium" panose="00000400000000000000" pitchFamily="2" charset="-94"/>
              </a:rPr>
              <a:t>Options</a:t>
            </a:r>
            <a:r>
              <a:rPr lang="tr-TR" dirty="0" smtClean="0">
                <a:latin typeface="ErasMedium" panose="00000400000000000000" pitchFamily="2" charset="-94"/>
              </a:rPr>
              <a:t> Market</a:t>
            </a:r>
            <a:endParaRPr lang="en-US" dirty="0" smtClean="0">
              <a:latin typeface="ErasMedium" panose="00000400000000000000" pitchFamily="2" charset="-94"/>
            </a:endParaRPr>
          </a:p>
          <a:p>
            <a:pPr algn="ctr"/>
            <a:r>
              <a:rPr lang="en-US" dirty="0" smtClean="0">
                <a:latin typeface="ErasMedium" panose="00000400000000000000" pitchFamily="2" charset="-94"/>
              </a:rPr>
              <a:t>DCM, GCM</a:t>
            </a:r>
            <a:endParaRPr lang="en-US" dirty="0">
              <a:latin typeface="ErasMedium" panose="00000400000000000000" pitchFamily="2" charset="-9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889" y="1111290"/>
            <a:ext cx="182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en-US" dirty="0" smtClean="0">
                <a:latin typeface="ErasMedium" panose="00000400000000000000" pitchFamily="2" charset="-94"/>
              </a:rPr>
              <a:t>NCM</a:t>
            </a:r>
            <a:endParaRPr lang="en-US" dirty="0">
              <a:latin typeface="ErasMedium" panose="00000400000000000000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160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81271" y="194043"/>
            <a:ext cx="8229600" cy="103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Account Types</a:t>
            </a:r>
            <a:endParaRPr lang="en-US" sz="36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7613" y="1225402"/>
            <a:ext cx="8229600" cy="554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Trading Accounts: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Only trades can be executed. Trading Accounts can’t hold position and collateral, they need to be propagated to a clearing account.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Position &amp; Margin &amp; Collateral Accounts: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Trading accounts will be propagated to PMC accounts.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Trade &amp; Position &amp; Margin &amp; Collateral Accounts: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For TPMC Accounts, account propagation is not needed. Account type can also be market maker or omnibus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New templates with additional account details can be defined if requested by members.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6900" y="965101"/>
            <a:ext cx="9041257" cy="853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dirty="0" err="1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Collateral</a:t>
            </a:r>
            <a:r>
              <a:rPr lang="tr-TR" sz="36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 </a:t>
            </a:r>
            <a:r>
              <a:rPr lang="tr-TR" sz="3600" dirty="0" err="1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Deposit</a:t>
            </a:r>
            <a:r>
              <a:rPr lang="tr-TR" sz="36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 / </a:t>
            </a:r>
            <a:r>
              <a:rPr lang="tr-TR" sz="3600" dirty="0" err="1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Withdraw</a:t>
            </a:r>
            <a:r>
              <a:rPr lang="tr-TR" sz="36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 </a:t>
            </a:r>
            <a:r>
              <a:rPr lang="tr-TR" sz="3600" dirty="0" err="1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Transactions</a:t>
            </a:r>
            <a:endParaRPr lang="en-US" sz="36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45490" y="1939466"/>
            <a:ext cx="8532688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Collateral deposit- withdraw transactions </a:t>
            </a:r>
            <a:r>
              <a:rPr lang="tr-TR" sz="2400" b="1" dirty="0" smtClean="0"/>
              <a:t>is </a:t>
            </a:r>
            <a:r>
              <a:rPr lang="en-US" sz="2400" b="1" dirty="0" smtClean="0"/>
              <a:t>executed;</a:t>
            </a:r>
            <a:endParaRPr lang="en-US" sz="2400" dirty="0" smtClean="0"/>
          </a:p>
          <a:p>
            <a:pPr lvl="1" algn="just"/>
            <a:r>
              <a:rPr lang="en-US" dirty="0" smtClean="0"/>
              <a:t>Via member screens (</a:t>
            </a:r>
            <a:r>
              <a:rPr lang="en-US" dirty="0" err="1" smtClean="0"/>
              <a:t>Bistech</a:t>
            </a:r>
            <a:r>
              <a:rPr lang="en-US" dirty="0" smtClean="0"/>
              <a:t> Clearing Workstation) and  </a:t>
            </a:r>
          </a:p>
          <a:p>
            <a:pPr lvl="1" algn="just"/>
            <a:r>
              <a:rPr lang="en-US" dirty="0" smtClean="0"/>
              <a:t>Takasbank screens on behalf on members (CO-Clearing Office)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 It </a:t>
            </a:r>
            <a:r>
              <a:rPr lang="tr-TR" sz="2400" dirty="0" smtClean="0"/>
              <a:t>is</a:t>
            </a:r>
            <a:r>
              <a:rPr lang="en-US" sz="2400" dirty="0" smtClean="0"/>
              <a:t> also be possible to deposit- withdraw collateral via file upload.</a:t>
            </a:r>
          </a:p>
          <a:p>
            <a:pPr algn="just"/>
            <a:endParaRPr lang="en-US" sz="2400" dirty="0" smtClean="0"/>
          </a:p>
          <a:p>
            <a:r>
              <a:rPr lang="en-US" sz="2400" dirty="0"/>
              <a:t>Simulate Margin: Members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en-US" sz="2400" dirty="0" smtClean="0"/>
              <a:t>able </a:t>
            </a:r>
            <a:r>
              <a:rPr lang="en-US" sz="2400" dirty="0"/>
              <a:t>to calculate pre-trade margin requirements via BISTECH CW.</a:t>
            </a:r>
          </a:p>
          <a:p>
            <a:pPr algn="just"/>
            <a:endParaRPr lang="en-US" sz="2800" dirty="0" smtClean="0">
              <a:latin typeface="ErasMedium" panose="00000400000000000000" pitchFamily="2" charset="-94"/>
            </a:endParaRPr>
          </a:p>
          <a:p>
            <a:endParaRPr lang="en-US" sz="2800" dirty="0" smtClean="0">
              <a:latin typeface="ErasMedium" panose="00000400000000000000" pitchFamily="2" charset="-94"/>
            </a:endParaRPr>
          </a:p>
          <a:p>
            <a:endParaRPr lang="en-US" sz="2800" dirty="0">
              <a:latin typeface="ErasMedium" panose="00000400000000000000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8274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046077" y="382025"/>
            <a:ext cx="8229600" cy="748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Rectify Trade / Cancel Deal</a:t>
            </a:r>
            <a:endParaRPr lang="en-US" sz="32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2752" y="1375157"/>
            <a:ext cx="8453719" cy="53566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Rectify trade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executed by member users on BISTECH Clearing Workstations </a:t>
            </a:r>
          </a:p>
          <a:p>
            <a:pPr marL="1143000" marR="0" lvl="2" indent="-2286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Only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account number amendments</a:t>
            </a:r>
          </a:p>
          <a:p>
            <a:pPr marL="1143000" marR="0" lvl="2" indent="-2286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143000" marR="0" lvl="2" indent="-2286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Deal cancel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executed by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Exchange officials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143000" marR="0" lvl="2" indent="-2286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on condition of the confirmation of counterparties for the deals executed same-day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4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26891" y="165157"/>
            <a:ext cx="8229600" cy="1182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Give-up</a:t>
            </a:r>
            <a:r>
              <a:rPr lang="tr-TR" sz="360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/</a:t>
            </a:r>
            <a:r>
              <a:rPr lang="en-US" sz="360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 Take-up</a:t>
            </a:r>
            <a:endParaRPr lang="en-US" sz="36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44948" y="1398593"/>
            <a:ext cx="8633012" cy="4985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In BISTECH, position transfer to another member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is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performed in 2 different ways.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  <a:p>
            <a:pPr marL="800100" marR="0" lvl="2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Account Propagation= Automatic Give-up (Current)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 {DCM-DCM, NCM-GCM, DCM-GCM}</a:t>
            </a:r>
          </a:p>
          <a:p>
            <a:pPr marL="914400" marR="0" lvl="2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NCM/trading account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is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able to monitor its own trades but positions, margining and collaterals will take place automatically in GCM which NCM agreed on (account propagation).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  <a:p>
            <a:pPr marL="800100" marR="0" lvl="2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Post-Trade Give-up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In order to perform give-up, take-up member shall confirm transaction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It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is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possible to perform give-up between DCM and GCM.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4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31920" y="278004"/>
            <a:ext cx="82296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tr-TR" sz="320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Option Exercise</a:t>
            </a:r>
            <a:endParaRPr lang="en-US" sz="32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40" y="1321226"/>
            <a:ext cx="6743713" cy="2463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59063" y="1225402"/>
            <a:ext cx="210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Exercise requests are entered for the positions which will be exercised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353" y="2702730"/>
            <a:ext cx="2728522" cy="17389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624" y="3461455"/>
            <a:ext cx="486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rasMedium" panose="00000400000000000000" pitchFamily="2" charset="-94"/>
              </a:rPr>
              <a:t>Exercise requests </a:t>
            </a:r>
            <a:r>
              <a:rPr lang="tr-TR" dirty="0" err="1" smtClean="0">
                <a:latin typeface="ErasMedium" panose="00000400000000000000" pitchFamily="2" charset="-94"/>
              </a:rPr>
              <a:t>are</a:t>
            </a:r>
            <a:r>
              <a:rPr lang="tr-TR" dirty="0" smtClean="0">
                <a:latin typeface="ErasMedium" panose="00000400000000000000" pitchFamily="2" charset="-94"/>
              </a:rPr>
              <a:t> </a:t>
            </a:r>
            <a:r>
              <a:rPr lang="en-US" dirty="0" smtClean="0">
                <a:latin typeface="ErasMedium" panose="00000400000000000000" pitchFamily="2" charset="-94"/>
              </a:rPr>
              <a:t>monitored intraday from Pending Exercise Request menu</a:t>
            </a:r>
            <a:endParaRPr lang="en-US" dirty="0">
              <a:latin typeface="ErasMedium" panose="00000400000000000000" pitchFamily="2" charset="-9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32" y="4107786"/>
            <a:ext cx="6962775" cy="1514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0532" y="5297942"/>
            <a:ext cx="8399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For physical and cash settled option contracts, positions which are in profit at the expiration date </a:t>
            </a:r>
            <a:r>
              <a:rPr lang="tr-TR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are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exercised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automatically without the need of any exercise notice by Members. In case of exercise is not requested, “deny exercise” request will be sent via CW member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screen</a:t>
            </a:r>
            <a:r>
              <a:rPr lang="tr-TR" dirty="0" smtClean="0">
                <a:solidFill>
                  <a:prstClr val="black"/>
                </a:solidFill>
                <a:latin typeface="Calibri" panose="020F0502020204030204" pitchFamily="34" charset="0"/>
              </a:rPr>
              <a:t>s.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10742" y="7562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err="1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Account</a:t>
            </a:r>
            <a:r>
              <a:rPr lang="tr-TR" sz="32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 Transfer (</a:t>
            </a:r>
            <a:r>
              <a:rPr lang="tr-TR" sz="3200" dirty="0" err="1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Portability</a:t>
            </a:r>
            <a:r>
              <a:rPr lang="tr-TR" sz="32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)</a:t>
            </a:r>
            <a:endParaRPr lang="en-US" sz="32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3478" y="183243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Account transfer with position and collateral can be executed by members using BISTECH CW and position &amp; collateral transfers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also need to be confirmed by receiving member. After receiving member’s confirmation, Takasbank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execute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the transfer.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	- It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possible to transfer all types of cash and security.</a:t>
            </a: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Investor id check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performed/possible during transfer.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This function also can be used in case of a defaulting member transfer to ‘back-up’ member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1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972434771"/>
              </p:ext>
            </p:extLst>
          </p:nvPr>
        </p:nvGraphicFramePr>
        <p:xfrm>
          <a:off x="1390598" y="1845479"/>
          <a:ext cx="8285390" cy="455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/>
          <p:cNvSpPr/>
          <p:nvPr/>
        </p:nvSpPr>
        <p:spPr>
          <a:xfrm>
            <a:off x="4069852" y="427646"/>
            <a:ext cx="3650358" cy="493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tr-TR" sz="29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Settlement</a:t>
            </a:r>
            <a:r>
              <a:rPr lang="tr-TR" sz="2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9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endParaRPr lang="en-US" sz="29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41231" y="421496"/>
            <a:ext cx="8229600" cy="669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Margin Call Penalty Process</a:t>
            </a:r>
            <a:r>
              <a:rPr lang="tr-TR" sz="280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/>
            </a:r>
            <a:br>
              <a:rPr lang="tr-TR" sz="2800" smtClean="0">
                <a:solidFill>
                  <a:srgbClr val="032D64"/>
                </a:solidFill>
                <a:latin typeface="ErasDemi" pitchFamily="2" charset="-94"/>
                <a:cs typeface="Arial"/>
              </a:rPr>
            </a:br>
            <a:r>
              <a:rPr lang="tr-TR" sz="240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T+1 15:00</a:t>
            </a:r>
            <a:endParaRPr lang="tr-TR" sz="24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6688" y="1266393"/>
            <a:ext cx="8158480" cy="23688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 eaLnBrk="0" hangingPunc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ErasDemi" pitchFamily="2" charset="-94"/>
                <a:cs typeface="Times New Roman" pitchFamily="18" charset="0"/>
              </a:rPr>
              <a:t>	</a:t>
            </a:r>
            <a:endParaRPr lang="en-US" sz="500" dirty="0" smtClean="0">
              <a:solidFill>
                <a:prstClr val="black"/>
              </a:solidFill>
              <a:latin typeface="ErasDemi" pitchFamily="2" charset="-94"/>
              <a:cs typeface="Times New Roman" pitchFamily="18" charset="0"/>
            </a:endParaRPr>
          </a:p>
          <a:p>
            <a:pPr marL="457200" indent="-457200" algn="just" defTabSz="457200" eaLnBrk="0" hangingPunct="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the accounts which has been defaulted by not paying its settlement obligations on T+1 day until 15:00, penalty fee is applied. </a:t>
            </a:r>
          </a:p>
          <a:p>
            <a:pPr marL="457200" indent="-457200" algn="just" defTabSz="457200" eaLnBrk="0" hangingPunct="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sz="240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 defTabSz="457200" eaLnBrk="0" hangingPunct="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Penalty fee procedure will be applied.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1913" y="3810532"/>
            <a:ext cx="6152445" cy="1960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Physical Delivery Cut-off Time </a:t>
            </a:r>
            <a:br>
              <a:rPr lang="en-US" sz="28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</a:br>
            <a:endParaRPr lang="en-US" sz="1000" dirty="0" smtClean="0">
              <a:solidFill>
                <a:srgbClr val="032D64"/>
              </a:solidFill>
              <a:latin typeface="ErasDemi" pitchFamily="2" charset="-94"/>
              <a:cs typeface="Arial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Equity </a:t>
            </a:r>
            <a:r>
              <a:rPr lang="en-US" sz="24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T+2 -16:30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endParaRPr lang="en-US" sz="2400" kern="0" dirty="0" smtClean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Wheat ELUS T+5 -17:00</a:t>
            </a:r>
            <a:r>
              <a:rPr lang="tr-TR" sz="2400" kern="0" dirty="0">
                <a:solidFill>
                  <a:srgbClr val="000000"/>
                </a:solidFill>
                <a:latin typeface="ErasMedium" pitchFamily="2" charset="-94"/>
                <a:ea typeface="+mn-ea"/>
                <a:cs typeface="+mn-cs"/>
              </a:rPr>
              <a:t/>
            </a:r>
            <a:br>
              <a:rPr lang="tr-TR" sz="2400" kern="0" dirty="0">
                <a:solidFill>
                  <a:srgbClr val="000000"/>
                </a:solidFill>
                <a:latin typeface="ErasMedium" pitchFamily="2" charset="-94"/>
                <a:ea typeface="+mn-ea"/>
                <a:cs typeface="+mn-cs"/>
              </a:rPr>
            </a:br>
            <a:endParaRPr lang="tr-TR" sz="2400" kern="0" dirty="0">
              <a:solidFill>
                <a:srgbClr val="000000"/>
              </a:solidFill>
              <a:latin typeface="ErasMedium" pitchFamily="2" charset="-9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4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79164" y="1880716"/>
            <a:ext cx="32929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chemeClr val="bg2">
                  <a:lumMod val="50000"/>
                </a:schemeClr>
              </a:buClr>
              <a:buSzPct val="80000"/>
              <a:buFont typeface="Arial"/>
              <a:buNone/>
              <a:defRPr/>
            </a:pPr>
            <a:r>
              <a:rPr lang="en-US" sz="2100" b="1" u="sng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Regulatory Framework</a:t>
            </a:r>
          </a:p>
          <a:p>
            <a:pPr marL="457200" lvl="2" indent="-457200"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Turkey Capital Market Law Nr. 6362</a:t>
            </a:r>
          </a:p>
          <a:p>
            <a:pPr marL="457200" lvl="2" indent="-457200"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General Regulation on the Establishment and the Operating Principles of Central Clearing Institutions</a:t>
            </a:r>
          </a:p>
          <a:p>
            <a:pPr marL="457200" lvl="2" indent="-457200"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1800" u="sng" dirty="0" smtClean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Istanbul Settlement and Custody Bank Inc. Central Counterparty Regulation (Takasbank CCP Regulation)</a:t>
            </a:r>
          </a:p>
          <a:p>
            <a:pPr marL="914400" lvl="3" indent="-457200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Market Directives (approved by CMB) and Market Procedures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9188" y="1880716"/>
            <a:ext cx="3505444" cy="2754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r>
              <a:rPr lang="en-US" sz="2100" b="1" u="sng" dirty="0" smtClean="0">
                <a:solidFill>
                  <a:schemeClr val="bg2">
                    <a:lumMod val="50000"/>
                  </a:schemeClr>
                </a:solidFill>
                <a:cs typeface="Calibri" pitchFamily="34" charset="0"/>
              </a:rPr>
              <a:t>International Principles and Regulations</a:t>
            </a:r>
          </a:p>
          <a:p>
            <a:pPr marL="457200" lvl="2" indent="-457200"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032D64"/>
                </a:solidFill>
                <a:cs typeface="Calibri" pitchFamily="34" charset="0"/>
              </a:rPr>
              <a:t>CP</a:t>
            </a:r>
            <a:r>
              <a:rPr lang="tr-TR" sz="2000" dirty="0" smtClean="0">
                <a:solidFill>
                  <a:srgbClr val="032D64"/>
                </a:solidFill>
                <a:cs typeface="Calibri" pitchFamily="34" charset="0"/>
              </a:rPr>
              <a:t>MI</a:t>
            </a:r>
            <a:r>
              <a:rPr lang="en-US" sz="2000" dirty="0" smtClean="0">
                <a:solidFill>
                  <a:srgbClr val="032D64"/>
                </a:solidFill>
                <a:cs typeface="Calibri" pitchFamily="34" charset="0"/>
              </a:rPr>
              <a:t>-IOSCO PFMI</a:t>
            </a:r>
          </a:p>
          <a:p>
            <a:pPr marL="457200" lvl="2" indent="-457200"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032D64"/>
                </a:solidFill>
                <a:cs typeface="Calibri" pitchFamily="34" charset="0"/>
              </a:rPr>
              <a:t>EMIR (648/2012)</a:t>
            </a:r>
          </a:p>
          <a:p>
            <a:pPr marL="914400" lvl="3" indent="-457200">
              <a:buClr>
                <a:srgbClr val="EEECE1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solidFill>
                  <a:srgbClr val="032D64"/>
                </a:solidFill>
                <a:cs typeface="Calibri" pitchFamily="34" charset="0"/>
              </a:rPr>
              <a:t>EMIR Supplementary (152/2013) for capital requirements and (153/2013) for technical standards for CCPs</a:t>
            </a:r>
          </a:p>
          <a:p>
            <a:pPr marL="914400" lvl="3" indent="-457200"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endParaRPr lang="tr-TR" sz="1600" dirty="0" smtClean="0">
              <a:solidFill>
                <a:srgbClr val="032D64"/>
              </a:solidFill>
              <a:cs typeface="Calibri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87624">
            <a:off x="3497024" y="3442697"/>
            <a:ext cx="2393247" cy="517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9916" y="4798723"/>
            <a:ext cx="2226523" cy="144655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</a:t>
            </a: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Art 5/10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any matters not expressly regulated by this Regulation, the capital market legislation and the other relevant legislation,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Takasbank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takes into consideration the international principles and regulations related to the CCP practice…» </a:t>
            </a:r>
          </a:p>
        </p:txBody>
      </p:sp>
      <p:sp>
        <p:nvSpPr>
          <p:cNvPr id="13" name="Yukarı Aşağı Ok 3"/>
          <p:cNvSpPr/>
          <p:nvPr/>
        </p:nvSpPr>
        <p:spPr>
          <a:xfrm rot="2965650">
            <a:off x="4826226" y="2350547"/>
            <a:ext cx="712355" cy="3004528"/>
          </a:xfrm>
          <a:prstGeom prst="up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dirty="0" smtClean="0">
                <a:solidFill>
                  <a:prstClr val="white"/>
                </a:solidFill>
              </a:rPr>
              <a:t>Reference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306" y="166723"/>
            <a:ext cx="11417596" cy="16927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bliqueTop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defTabSz="457200"/>
            <a:r>
              <a:rPr lang="tr-TR" sz="2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CCP </a:t>
            </a:r>
            <a:r>
              <a:rPr lang="en-US" sz="2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</a:t>
            </a:r>
            <a:r>
              <a:rPr lang="tr-TR" sz="2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endParaRPr lang="tr-TR" sz="26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tr-TR" sz="2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6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tr-TR" sz="2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Takasbank Securities </a:t>
            </a:r>
            <a:r>
              <a:rPr lang="tr-TR" sz="26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Lending</a:t>
            </a:r>
            <a:r>
              <a:rPr lang="tr-TR" sz="2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Market,</a:t>
            </a:r>
          </a:p>
          <a:p>
            <a:pPr algn="ctr" defTabSz="457200"/>
            <a:r>
              <a:rPr lang="tr-TR" sz="2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Borsa Istanbul </a:t>
            </a:r>
            <a:r>
              <a:rPr lang="tr-TR" sz="26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Futures</a:t>
            </a:r>
            <a:r>
              <a:rPr lang="tr-TR" sz="2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tr-TR" sz="2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tr-TR" sz="26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tr-TR" sz="26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tr-TR" sz="2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Borsa Istanbul Money Market)</a:t>
            </a:r>
            <a:endParaRPr lang="en-US" sz="26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0052153"/>
              </p:ext>
            </p:extLst>
          </p:nvPr>
        </p:nvGraphicFramePr>
        <p:xfrm>
          <a:off x="120022" y="472186"/>
          <a:ext cx="4622800" cy="3358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Bent Arrow 6"/>
          <p:cNvSpPr/>
          <p:nvPr/>
        </p:nvSpPr>
        <p:spPr>
          <a:xfrm rot="5400000">
            <a:off x="4265083" y="1095015"/>
            <a:ext cx="1718734" cy="1350434"/>
          </a:xfrm>
          <a:prstGeom prst="ben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68532284"/>
              </p:ext>
            </p:extLst>
          </p:nvPr>
        </p:nvGraphicFramePr>
        <p:xfrm>
          <a:off x="4449233" y="2760134"/>
          <a:ext cx="5969000" cy="398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4449233" y="-10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Takasbank CCP Model</a:t>
            </a:r>
            <a:endParaRPr lang="en-US" sz="32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3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4602" y="1847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Takasbank CCP Model</a:t>
            </a:r>
            <a:endParaRPr lang="en-US" sz="32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7095301"/>
              </p:ext>
            </p:extLst>
          </p:nvPr>
        </p:nvGraphicFramePr>
        <p:xfrm>
          <a:off x="1364715" y="1255075"/>
          <a:ext cx="7619999" cy="560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61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4602" y="1847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Takasbank CCP Model</a:t>
            </a:r>
            <a:endParaRPr lang="en-US" sz="32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1600" y="1512572"/>
            <a:ext cx="8130662" cy="4712568"/>
            <a:chOff x="539552" y="1916832"/>
            <a:chExt cx="8130662" cy="4712568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68476758"/>
                </p:ext>
              </p:extLst>
            </p:nvPr>
          </p:nvGraphicFramePr>
          <p:xfrm>
            <a:off x="539552" y="1916832"/>
            <a:ext cx="8130662" cy="19493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768477" y="3970338"/>
              <a:ext cx="2100789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mpd="sng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32D64"/>
                  </a:solidFill>
                  <a:effectLst/>
                  <a:uLnTx/>
                  <a:uFillTx/>
                </a:rPr>
                <a:t>Direct Clearing Member</a:t>
              </a:r>
              <a:endParaRPr kumimoji="0" lang="tr-TR" sz="1800" b="0" i="1" u="none" strike="noStrike" kern="0" cap="none" spc="0" normalizeH="0" baseline="0" noProof="0" dirty="0">
                <a:ln>
                  <a:noFill/>
                </a:ln>
                <a:solidFill>
                  <a:srgbClr val="032D64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68477" y="4729163"/>
              <a:ext cx="2100788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mpd="sng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32D64"/>
                  </a:solidFill>
                  <a:effectLst/>
                  <a:uLnTx/>
                  <a:uFillTx/>
                </a:rPr>
                <a:t>General Clearing </a:t>
              </a:r>
              <a:r>
                <a:rPr kumimoji="0" lang="tr-TR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2D64"/>
                  </a:solidFill>
                  <a:effectLst/>
                  <a:uLnTx/>
                  <a:uFillTx/>
                </a:rPr>
                <a:t>M</a:t>
              </a:r>
              <a:r>
                <a:rPr kumimoji="0" lang="tr-T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32D64"/>
                  </a:solidFill>
                  <a:effectLst/>
                  <a:uLnTx/>
                  <a:uFillTx/>
                </a:rPr>
                <a:t>ember</a:t>
              </a:r>
              <a:endParaRPr kumimoji="0" lang="tr-TR" sz="1800" b="0" i="1" u="none" strike="noStrike" kern="0" cap="none" spc="0" normalizeH="0" baseline="0" noProof="0" dirty="0">
                <a:ln>
                  <a:noFill/>
                </a:ln>
                <a:solidFill>
                  <a:srgbClr val="032D64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797556" y="5876627"/>
              <a:ext cx="2071709" cy="75277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32D6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Non-clearing member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32D6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610403" y="5447431"/>
              <a:ext cx="386795" cy="357188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32D6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26717" y="3998382"/>
              <a:ext cx="2090084" cy="787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2D6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Financial Strength (Takasbank Credit Rating System)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32D6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43651" y="4914895"/>
              <a:ext cx="2090084" cy="7635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32D6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Minimum Capital Requirements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32D6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1187450" y="4092046"/>
              <a:ext cx="288925" cy="385762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32D6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1195388" y="4819650"/>
              <a:ext cx="288925" cy="385763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32D6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4788024" y="4233331"/>
              <a:ext cx="288925" cy="385763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32D6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4788024" y="5086874"/>
              <a:ext cx="288925" cy="385762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32D6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4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4602" y="1847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Takasbank CCP Model</a:t>
            </a:r>
            <a:endParaRPr lang="en-US" sz="32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5371" y="1635728"/>
            <a:ext cx="3750298" cy="606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Margining Rules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5371" y="2450804"/>
            <a:ext cx="7196667" cy="2960125"/>
          </a:xfrm>
        </p:spPr>
        <p:txBody>
          <a:bodyPr>
            <a:normAutofit/>
          </a:bodyPr>
          <a:lstStyle/>
          <a:p>
            <a:pPr marL="457200" lvl="2" indent="-457200" algn="just"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Initial margin</a:t>
            </a:r>
          </a:p>
          <a:p>
            <a:pPr marL="914400" lvl="3" indent="-457200" algn="just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Minimum %99 confidence level (%99.5 in VIOP and TSLM)</a:t>
            </a:r>
          </a:p>
          <a:p>
            <a:pPr marL="914400" lvl="3" indent="-457200" algn="just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Minimum 2 days liquidation period</a:t>
            </a:r>
          </a:p>
          <a:p>
            <a:pPr marL="914400" lvl="3" indent="-457200" algn="just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One-year look</a:t>
            </a:r>
            <a:r>
              <a:rPr lang="tr-TR" dirty="0" smtClean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dirty="0" smtClean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back period</a:t>
            </a:r>
          </a:p>
          <a:p>
            <a:pPr marL="457200" lvl="2" indent="-457200" algn="just"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Variation margin</a:t>
            </a:r>
          </a:p>
          <a:p>
            <a:pPr marL="457200" lvl="2" indent="-457200" algn="just"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Portfolio margining</a:t>
            </a:r>
          </a:p>
          <a:p>
            <a:pPr marL="914400" lvl="3" indent="-457200" algn="just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Delta Hedge</a:t>
            </a:r>
            <a:r>
              <a:rPr lang="en-US" sz="1800" dirty="0" smtClean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 is used for VIOP</a:t>
            </a:r>
          </a:p>
        </p:txBody>
      </p:sp>
    </p:spTree>
    <p:extLst>
      <p:ext uri="{BB962C8B-B14F-4D97-AF65-F5344CB8AC3E}">
        <p14:creationId xmlns:p14="http://schemas.microsoft.com/office/powerpoint/2010/main" val="24704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41231" y="537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Takasbank CCP Model</a:t>
            </a:r>
            <a:endParaRPr lang="en-US" sz="32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49145" y="1225402"/>
            <a:ext cx="5085191" cy="1183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Clr>
                <a:schemeClr val="bg2">
                  <a:lumMod val="50000"/>
                </a:schemeClr>
              </a:buClr>
              <a:buSzPct val="80000"/>
              <a:buFont typeface="Arial"/>
              <a:buNone/>
              <a:defRPr/>
            </a:pPr>
            <a:r>
              <a:rPr lang="tr-TR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Eligible</a:t>
            </a:r>
            <a:r>
              <a:rPr lang="tr-T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Collaterals</a:t>
            </a:r>
            <a:r>
              <a:rPr lang="tr-T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&amp; Evaluation Rules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96399505"/>
              </p:ext>
            </p:extLst>
          </p:nvPr>
        </p:nvGraphicFramePr>
        <p:xfrm>
          <a:off x="5117961" y="2073496"/>
          <a:ext cx="4943466" cy="3880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372761" y="2450804"/>
            <a:ext cx="4146248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032D64"/>
                </a:solidFill>
                <a:cs typeface="Calibri" pitchFamily="34" charset="0"/>
              </a:rPr>
              <a:t>Haircut Calculation</a:t>
            </a:r>
          </a:p>
          <a:p>
            <a:pPr marL="742950" lvl="3" indent="-28575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032D64"/>
                </a:solidFill>
                <a:cs typeface="Calibri" pitchFamily="34" charset="0"/>
              </a:rPr>
              <a:t>Minimum 99% confidence level (currently 99.9%)</a:t>
            </a:r>
          </a:p>
          <a:p>
            <a:pPr marL="742950" lvl="3" indent="-28575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032D64"/>
                </a:solidFill>
                <a:cs typeface="Calibri" pitchFamily="34" charset="0"/>
              </a:rPr>
              <a:t>Minimum 2 days liquidation period</a:t>
            </a:r>
          </a:p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032D64"/>
                </a:solidFill>
                <a:cs typeface="Calibri" pitchFamily="34" charset="0"/>
              </a:rPr>
              <a:t>Daily valuation of collaterals</a:t>
            </a:r>
          </a:p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032D64"/>
                </a:solidFill>
                <a:cs typeface="Calibri" pitchFamily="34" charset="0"/>
              </a:rPr>
              <a:t>Theoretical price calculations</a:t>
            </a:r>
          </a:p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032D64"/>
                </a:solidFill>
                <a:cs typeface="Calibri" pitchFamily="34" charset="0"/>
              </a:rPr>
              <a:t>Composition limits</a:t>
            </a:r>
          </a:p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032D64"/>
                </a:solidFill>
                <a:cs typeface="Calibri" pitchFamily="34" charset="0"/>
              </a:rPr>
              <a:t>Minimum cash requirement </a:t>
            </a:r>
            <a:r>
              <a:rPr lang="tr-TR" sz="2000" dirty="0" smtClean="0">
                <a:solidFill>
                  <a:srgbClr val="032D64"/>
                </a:solidFill>
                <a:cs typeface="Calibri" pitchFamily="34" charset="0"/>
              </a:rPr>
              <a:t>   (DM 50%, TSLM 60%)</a:t>
            </a:r>
            <a:endParaRPr lang="tr-TR" sz="2000" dirty="0">
              <a:solidFill>
                <a:srgbClr val="032D64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4602" y="1847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Takasbank CCP Model</a:t>
            </a:r>
            <a:endParaRPr lang="en-US" sz="32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41835" y="1343030"/>
            <a:ext cx="3750298" cy="1183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r>
              <a:rPr lang="tr-TR" b="1" u="sng" dirty="0" err="1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Default</a:t>
            </a:r>
            <a:r>
              <a:rPr lang="tr-TR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 </a:t>
            </a:r>
            <a:r>
              <a:rPr lang="tr-TR" b="1" u="sng" dirty="0" err="1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Fund</a:t>
            </a:r>
            <a:endParaRPr lang="tr-TR" b="1" u="sng" dirty="0" smtClean="0">
              <a:solidFill>
                <a:schemeClr val="tx2">
                  <a:lumMod val="60000"/>
                  <a:lumOff val="40000"/>
                </a:schemeClr>
              </a:solidFill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106" y="2237234"/>
            <a:ext cx="861461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Will </a:t>
            </a:r>
            <a:r>
              <a:rPr lang="en-US" sz="2100" dirty="0">
                <a:solidFill>
                  <a:srgbClr val="032D64"/>
                </a:solidFill>
                <a:cs typeface="Calibri" pitchFamily="34" charset="0"/>
              </a:rPr>
              <a:t>be maintained for each market </a:t>
            </a:r>
            <a:endParaRPr lang="tr-TR" sz="2100" dirty="0">
              <a:solidFill>
                <a:srgbClr val="032D64"/>
              </a:solidFill>
              <a:cs typeface="Calibri" pitchFamily="34" charset="0"/>
            </a:endParaRPr>
          </a:p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For potential risks above the margin level (up to %99.9 confidence level</a:t>
            </a:r>
            <a:r>
              <a:rPr lang="tr-TR" sz="2100" dirty="0" smtClean="0">
                <a:solidFill>
                  <a:srgbClr val="032D64"/>
                </a:solidFill>
                <a:cs typeface="Calibri" pitchFamily="34" charset="0"/>
              </a:rPr>
              <a:t>)</a:t>
            </a:r>
            <a:endParaRPr lang="en-US" sz="2100" dirty="0">
              <a:solidFill>
                <a:srgbClr val="032D64"/>
              </a:solidFill>
              <a:cs typeface="Calibri" pitchFamily="34" charset="0"/>
            </a:endParaRPr>
          </a:p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>
                <a:solidFill>
                  <a:srgbClr val="032D64"/>
                </a:solidFill>
                <a:cs typeface="Calibri" pitchFamily="34" charset="0"/>
              </a:rPr>
              <a:t>Size of the Default fund &gt; Max(Largest Exposure, Second Largest Exposure + Third Largest Exposure)</a:t>
            </a:r>
          </a:p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>
                <a:solidFill>
                  <a:srgbClr val="032D64"/>
                </a:solidFill>
                <a:cs typeface="Calibri" pitchFamily="34" charset="0"/>
              </a:rPr>
              <a:t>Members deposit</a:t>
            </a:r>
          </a:p>
          <a:p>
            <a:pPr marL="914400" lvl="3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rgbClr val="032D64"/>
                </a:solidFill>
                <a:cs typeface="Calibri" pitchFamily="34" charset="0"/>
              </a:rPr>
              <a:t>Fixed </a:t>
            </a: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contribution</a:t>
            </a:r>
            <a:endParaRPr lang="tr-TR" sz="2100" dirty="0" smtClean="0">
              <a:solidFill>
                <a:srgbClr val="032D64"/>
              </a:solidFill>
              <a:cs typeface="Calibri" pitchFamily="34" charset="0"/>
            </a:endParaRPr>
          </a:p>
          <a:p>
            <a:pPr marL="914400" lvl="3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Variable </a:t>
            </a:r>
            <a:r>
              <a:rPr lang="en-US" sz="2100" dirty="0">
                <a:solidFill>
                  <a:srgbClr val="032D64"/>
                </a:solidFill>
                <a:cs typeface="Calibri" pitchFamily="34" charset="0"/>
              </a:rPr>
              <a:t>contribution (proportional to the risks</a:t>
            </a: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)</a:t>
            </a:r>
            <a:endParaRPr lang="tr-TR" sz="2100" dirty="0" smtClean="0">
              <a:solidFill>
                <a:srgbClr val="032D64"/>
              </a:solidFill>
              <a:cs typeface="Calibri" pitchFamily="34" charset="0"/>
            </a:endParaRPr>
          </a:p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Replenishment of default fund by the non-defaulting members</a:t>
            </a:r>
          </a:p>
          <a:p>
            <a:pPr marL="914400" lvl="3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Limited (12 times/year – VIOP, 4 times/year – TSLM)</a:t>
            </a:r>
          </a:p>
        </p:txBody>
      </p:sp>
    </p:spTree>
    <p:extLst>
      <p:ext uri="{BB962C8B-B14F-4D97-AF65-F5344CB8AC3E}">
        <p14:creationId xmlns:p14="http://schemas.microsoft.com/office/powerpoint/2010/main" val="1151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4602" y="1847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Takasbank CCP Model</a:t>
            </a:r>
            <a:endParaRPr lang="en-US" sz="32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66287" y="1225402"/>
            <a:ext cx="3750298" cy="1183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r>
              <a:rPr lang="tr-TR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Segregation</a:t>
            </a:r>
            <a:endParaRPr lang="tr-TR" b="1" u="sng" dirty="0">
              <a:solidFill>
                <a:schemeClr val="tx2">
                  <a:lumMod val="60000"/>
                  <a:lumOff val="40000"/>
                </a:schemeClr>
              </a:solidFill>
              <a:cs typeface="Calibri" pitchFamily="34" charset="0"/>
            </a:endParaRPr>
          </a:p>
          <a:p>
            <a:pPr marL="0" lvl="2" indent="0" algn="ctr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endParaRPr lang="tr-TR" sz="2000" b="1" u="sng" dirty="0" smtClean="0">
              <a:solidFill>
                <a:srgbClr val="FEB63B"/>
              </a:solidFill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015" y="2124912"/>
            <a:ext cx="8161867" cy="390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Collaterals </a:t>
            </a:r>
            <a:r>
              <a:rPr lang="tr-TR" sz="2100" dirty="0" smtClean="0">
                <a:solidFill>
                  <a:srgbClr val="032D64"/>
                </a:solidFill>
                <a:cs typeface="Calibri" pitchFamily="34" charset="0"/>
              </a:rPr>
              <a:t>of CCP </a:t>
            </a:r>
            <a:r>
              <a:rPr lang="tr-TR" sz="2100" dirty="0" err="1" smtClean="0">
                <a:solidFill>
                  <a:srgbClr val="032D64"/>
                </a:solidFill>
                <a:cs typeface="Calibri" pitchFamily="34" charset="0"/>
              </a:rPr>
              <a:t>markets</a:t>
            </a:r>
            <a:r>
              <a:rPr lang="tr-TR" sz="2100" dirty="0" smtClean="0">
                <a:solidFill>
                  <a:srgbClr val="032D64"/>
                </a:solidFill>
                <a:cs typeface="Calibri" pitchFamily="34" charset="0"/>
              </a:rPr>
              <a:t> </a:t>
            </a: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should be monitored separately from the assets of </a:t>
            </a:r>
            <a:r>
              <a:rPr lang="en-US" sz="2100" dirty="0" err="1" smtClean="0">
                <a:solidFill>
                  <a:srgbClr val="032D64"/>
                </a:solidFill>
                <a:cs typeface="Calibri" pitchFamily="34" charset="0"/>
              </a:rPr>
              <a:t>Takasbank</a:t>
            </a: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 – </a:t>
            </a:r>
            <a:r>
              <a:rPr lang="en-US" sz="2100" i="1" dirty="0" smtClean="0">
                <a:solidFill>
                  <a:srgbClr val="032D64"/>
                </a:solidFill>
                <a:cs typeface="Calibri" pitchFamily="34" charset="0"/>
              </a:rPr>
              <a:t>Capital Market Law Art. 78/7, CCP Regulation Art. 20/1</a:t>
            </a:r>
          </a:p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«</a:t>
            </a:r>
            <a:r>
              <a:rPr lang="en-US" sz="2100" dirty="0">
                <a:solidFill>
                  <a:srgbClr val="032D64"/>
                </a:solidFill>
                <a:cs typeface="Calibri" pitchFamily="34" charset="0"/>
              </a:rPr>
              <a:t>Customer positions and collateral should be segregated from the members’ own positions and collateral»</a:t>
            </a:r>
          </a:p>
          <a:p>
            <a:pPr marL="914400" lvl="3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rgbClr val="032D64"/>
                </a:solidFill>
                <a:cs typeface="Calibri" pitchFamily="34" charset="0"/>
              </a:rPr>
              <a:t>Omnibus vs. Individual</a:t>
            </a:r>
          </a:p>
          <a:p>
            <a:pPr marL="914400" lvl="3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rgbClr val="032D64"/>
                </a:solidFill>
                <a:cs typeface="Calibri" pitchFamily="34" charset="0"/>
              </a:rPr>
              <a:t>Individual segregation obligation for certain markets (</a:t>
            </a:r>
            <a:r>
              <a:rPr lang="en-US" sz="2100" dirty="0" err="1">
                <a:solidFill>
                  <a:srgbClr val="032D64"/>
                </a:solidFill>
                <a:cs typeface="Calibri" pitchFamily="34" charset="0"/>
              </a:rPr>
              <a:t>Eg</a:t>
            </a:r>
            <a:r>
              <a:rPr lang="en-US" sz="2100" dirty="0">
                <a:solidFill>
                  <a:srgbClr val="032D64"/>
                </a:solidFill>
                <a:cs typeface="Calibri" pitchFamily="34" charset="0"/>
              </a:rPr>
              <a:t>. Derivatives)</a:t>
            </a:r>
          </a:p>
          <a:p>
            <a:pPr marL="914400" lvl="3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rgbClr val="032D64"/>
                </a:solidFill>
                <a:cs typeface="Calibri" pitchFamily="34" charset="0"/>
              </a:rPr>
              <a:t>The collaterals posted for the omnibus accounts shall be provided from the collaterals which belong to the member itself or on which member holds power of disposition</a:t>
            </a:r>
            <a:endParaRPr lang="tr-TR" sz="2100" dirty="0" smtClean="0">
              <a:solidFill>
                <a:srgbClr val="032D64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4602" y="1847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Takasbank CCP Model</a:t>
            </a:r>
            <a:endParaRPr lang="en-US" sz="32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71619" y="1317013"/>
            <a:ext cx="3750298" cy="1183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r>
              <a:rPr lang="tr-TR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Portability</a:t>
            </a:r>
            <a:endParaRPr lang="tr-TR" b="1" u="sng" dirty="0">
              <a:solidFill>
                <a:schemeClr val="tx2">
                  <a:lumMod val="60000"/>
                  <a:lumOff val="40000"/>
                </a:schemeClr>
              </a:solidFill>
              <a:cs typeface="Calibri" pitchFamily="34" charset="0"/>
            </a:endParaRPr>
          </a:p>
          <a:p>
            <a:pPr marL="0" lvl="2" indent="0" algn="ctr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endParaRPr lang="tr-TR" sz="2000" b="1" u="sng" dirty="0" smtClean="0">
              <a:solidFill>
                <a:srgbClr val="FEB63B"/>
              </a:solidFill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5835" y="2238669"/>
            <a:ext cx="8161867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32D64"/>
                </a:solidFill>
                <a:cs typeface="Calibri" pitchFamily="34" charset="0"/>
              </a:rPr>
              <a:t>Pre-default</a:t>
            </a:r>
            <a:r>
              <a:rPr lang="tr-TR" sz="2400" dirty="0" smtClean="0">
                <a:solidFill>
                  <a:srgbClr val="032D64"/>
                </a:solidFill>
                <a:cs typeface="Calibri" pitchFamily="34" charset="0"/>
              </a:rPr>
              <a:t>:</a:t>
            </a:r>
          </a:p>
          <a:p>
            <a:pPr marL="914400" lvl="3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rgbClr val="032D64"/>
                </a:solidFill>
                <a:cs typeface="Calibri" pitchFamily="34" charset="0"/>
              </a:rPr>
              <a:t>Porting of collateral and positions is possible with the instruction of both transfering and transferee clearing members if Takasbank approves</a:t>
            </a:r>
          </a:p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32D64"/>
                </a:solidFill>
                <a:cs typeface="Calibri" pitchFamily="34" charset="0"/>
              </a:rPr>
              <a:t>Post-default</a:t>
            </a:r>
            <a:r>
              <a:rPr lang="tr-TR" sz="2400" dirty="0" smtClean="0">
                <a:solidFill>
                  <a:srgbClr val="032D64"/>
                </a:solidFill>
                <a:cs typeface="Calibri" pitchFamily="34" charset="0"/>
              </a:rPr>
              <a:t>:</a:t>
            </a:r>
          </a:p>
          <a:p>
            <a:pPr marL="914400" lvl="3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rgbClr val="032D64"/>
                </a:solidFill>
                <a:cs typeface="Calibri" pitchFamily="34" charset="0"/>
              </a:rPr>
              <a:t>Porting of collateral and positions is possible for individually segregated accounts if a back up member is determined before default or a back up member is found after default</a:t>
            </a:r>
            <a:endParaRPr lang="en-US" sz="2400" dirty="0">
              <a:solidFill>
                <a:srgbClr val="032D64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18456" y="1212980"/>
            <a:ext cx="10161037" cy="513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Borsa </a:t>
            </a:r>
            <a:r>
              <a:rPr lang="tr-TR" sz="1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Istanbul</a:t>
            </a:r>
            <a:r>
              <a:rPr lang="tr-TR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r>
              <a:rPr lang="tr-TR" sz="1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tr-TR" sz="1700" b="1" dirty="0" smtClean="0">
              <a:solidFill>
                <a:prstClr val="black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b="1" dirty="0" smtClean="0">
                <a:solidFill>
                  <a:prstClr val="black"/>
                </a:solidFill>
                <a:cs typeface="Arial" charset="0"/>
              </a:rPr>
              <a:t>Members</a:t>
            </a:r>
            <a:endParaRPr lang="en-US" sz="1700" b="1" dirty="0">
              <a:solidFill>
                <a:prstClr val="black"/>
              </a:solidFill>
              <a:cs typeface="Arial" charset="0"/>
            </a:endParaRPr>
          </a:p>
          <a:p>
            <a:pPr marL="891540" lvl="3" indent="-342900"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Brokerage houses</a:t>
            </a:r>
            <a:endParaRPr lang="tr-TR" sz="1700" b="1" dirty="0">
              <a:solidFill>
                <a:prstClr val="black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b="1" dirty="0" smtClean="0">
                <a:solidFill>
                  <a:prstClr val="black"/>
                </a:solidFill>
                <a:cs typeface="Arial" charset="0"/>
              </a:rPr>
              <a:t>Securities 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traded</a:t>
            </a:r>
          </a:p>
          <a:p>
            <a:pPr marL="891540" lvl="3" indent="-342900"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Stocks, warrants, ETFs traded in Borsa Istanbul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Equity </a:t>
            </a:r>
            <a:r>
              <a:rPr lang="en-US" sz="1700" b="1" dirty="0" smtClean="0">
                <a:solidFill>
                  <a:prstClr val="black"/>
                </a:solidFill>
                <a:cs typeface="Arial" charset="0"/>
              </a:rPr>
              <a:t>Market</a:t>
            </a:r>
            <a:endParaRPr lang="en-US" sz="1700" b="1" dirty="0">
              <a:solidFill>
                <a:prstClr val="black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b="1" dirty="0" err="1">
                <a:solidFill>
                  <a:prstClr val="black"/>
                </a:solidFill>
                <a:cs typeface="Arial" charset="0"/>
              </a:rPr>
              <a:t>Takasbank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 services</a:t>
            </a:r>
          </a:p>
          <a:p>
            <a:pPr marL="891540" lvl="3" indent="-342900"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Clearing/netting and settlement  services</a:t>
            </a:r>
          </a:p>
          <a:p>
            <a:pPr marL="1348740" lvl="4" indent="-342900"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Two netting processes are accomplished</a:t>
            </a:r>
          </a:p>
          <a:p>
            <a:pPr lvl="3" indent="-246888"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Netting on trade participants level</a:t>
            </a:r>
          </a:p>
          <a:p>
            <a:pPr lvl="3" indent="-246888"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Netting on account basis (to be transmitted to CRA in order for settlement to be finalized at the beneficial owner level)</a:t>
            </a:r>
          </a:p>
          <a:p>
            <a:pPr lvl="3" indent="-246888"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concludes the calculations of debit and credit on the same day (T</a:t>
            </a:r>
            <a:r>
              <a:rPr lang="en-US" sz="1700" b="1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tr-TR" sz="1700" b="1" dirty="0">
              <a:solidFill>
                <a:prstClr val="black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b="1" dirty="0" smtClean="0">
                <a:solidFill>
                  <a:prstClr val="black"/>
                </a:solidFill>
                <a:cs typeface="Arial" charset="0"/>
              </a:rPr>
              <a:t>C</a:t>
            </a:r>
            <a:r>
              <a:rPr lang="tr-TR" sz="1700" b="1" dirty="0" err="1" smtClean="0">
                <a:solidFill>
                  <a:prstClr val="black"/>
                </a:solidFill>
                <a:cs typeface="Arial" charset="0"/>
              </a:rPr>
              <a:t>entral</a:t>
            </a:r>
            <a:r>
              <a:rPr lang="tr-TR" sz="17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cs typeface="Arial" charset="0"/>
              </a:rPr>
              <a:t>R</a:t>
            </a:r>
            <a:r>
              <a:rPr lang="tr-TR" sz="1700" b="1" dirty="0" err="1" smtClean="0">
                <a:solidFill>
                  <a:prstClr val="black"/>
                </a:solidFill>
                <a:cs typeface="Arial" charset="0"/>
              </a:rPr>
              <a:t>egistry</a:t>
            </a:r>
            <a:r>
              <a:rPr lang="tr-TR" sz="17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cs typeface="Arial" charset="0"/>
              </a:rPr>
              <a:t>A</a:t>
            </a:r>
            <a:r>
              <a:rPr lang="tr-TR" sz="1700" b="1" dirty="0" err="1" smtClean="0">
                <a:solidFill>
                  <a:prstClr val="black"/>
                </a:solidFill>
                <a:cs typeface="Arial" charset="0"/>
              </a:rPr>
              <a:t>gency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,</a:t>
            </a:r>
            <a:r>
              <a:rPr lang="en-US" sz="17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official custodian for equities</a:t>
            </a:r>
          </a:p>
          <a:p>
            <a:pPr marL="891540" lvl="3" indent="-342900"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Dematerialized stocks are safe-kept in the CRA system as book entry</a:t>
            </a:r>
          </a:p>
          <a:p>
            <a:pPr marL="891540" lvl="3" indent="-342900"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Transfer  of securities between the customer accounts and settlement pool accounts take place in the CRA system</a:t>
            </a:r>
            <a:r>
              <a:rPr lang="en-US" sz="1700" b="1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n-US" sz="17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855"/>
          </a:xfrm>
        </p:spPr>
        <p:txBody>
          <a:bodyPr>
            <a:normAutofit/>
          </a:bodyPr>
          <a:lstStyle/>
          <a:p>
            <a:pPr algn="ctr"/>
            <a:r>
              <a:rPr lang="tr-TR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r>
              <a:rPr lang="tr-T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 Post </a:t>
            </a:r>
            <a:r>
              <a:rPr lang="tr-TR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tr-TR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Services</a:t>
            </a:r>
            <a:endParaRPr lang="tr-TR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4602" y="-908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Takasbank CCP Model</a:t>
            </a:r>
            <a:endParaRPr lang="en-US" sz="32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71642" y="867328"/>
            <a:ext cx="4754880" cy="1183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r>
              <a:rPr lang="tr-TR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Default</a:t>
            </a:r>
            <a:r>
              <a:rPr lang="tr-T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 </a:t>
            </a:r>
            <a:r>
              <a:rPr lang="tr-TR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Management (</a:t>
            </a:r>
            <a:r>
              <a:rPr lang="tr-TR" b="1" u="sng" dirty="0" err="1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Waterfall</a:t>
            </a:r>
            <a:r>
              <a:rPr lang="tr-TR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)</a:t>
            </a:r>
          </a:p>
          <a:p>
            <a:pPr marL="0" lvl="2" indent="0" algn="ctr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endParaRPr lang="tr-TR" sz="2000" b="1" u="sng" dirty="0">
              <a:solidFill>
                <a:srgbClr val="FEB63B"/>
              </a:solidFill>
              <a:cs typeface="Calibri" pitchFamily="34" charset="0"/>
            </a:endParaRPr>
          </a:p>
          <a:p>
            <a:pPr marL="0" lvl="2" indent="0" algn="ctr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endParaRPr lang="tr-TR" sz="2000" b="1" u="sng" dirty="0" smtClean="0">
              <a:solidFill>
                <a:srgbClr val="FEB63B"/>
              </a:solidFill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61" y="1458990"/>
            <a:ext cx="9039162" cy="51919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972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51</a:t>
            </a:fld>
            <a:endParaRPr lang="tr-TR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Takasbank CCP Model</a:t>
            </a:r>
            <a:endParaRPr lang="en-US" sz="3200" b="1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Default</a:t>
            </a:r>
            <a:r>
              <a:rPr lang="tr-T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 </a:t>
            </a: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Management</a:t>
            </a:r>
          </a:p>
          <a:p>
            <a:pPr marL="0" lvl="2" indent="0" algn="ctr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endParaRPr lang="tr-TR" sz="2000" b="1" u="sng" dirty="0" smtClean="0">
              <a:solidFill>
                <a:srgbClr val="FEB63B"/>
              </a:solidFill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just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Closing out positions</a:t>
            </a:r>
          </a:p>
          <a:p>
            <a:pPr marL="457200" lvl="2" indent="-457200" algn="just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Porting customer positions and collateral</a:t>
            </a:r>
          </a:p>
          <a:p>
            <a:pPr marL="457200" lvl="2" indent="-457200" algn="just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Auctions for the positions of the defaulted member</a:t>
            </a:r>
          </a:p>
          <a:p>
            <a:pPr marL="457200" lvl="2" indent="-457200" algn="just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>
                <a:solidFill>
                  <a:srgbClr val="032D64"/>
                </a:solidFill>
                <a:latin typeface="Calibri" pitchFamily="34" charset="0"/>
                <a:cs typeface="Calibri" pitchFamily="34" charset="0"/>
              </a:rPr>
              <a:t>Variation margin haircutting under extraordinary circumstances </a:t>
            </a:r>
          </a:p>
        </p:txBody>
      </p:sp>
      <p:sp>
        <p:nvSpPr>
          <p:cNvPr id="11" name="Content Placeholder 2"/>
          <p:cNvSpPr txBox="1"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r>
              <a:rPr lang="tr-T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Risk </a:t>
            </a: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Controls</a:t>
            </a:r>
          </a:p>
          <a:p>
            <a:pPr marL="0" lvl="2" indent="0" algn="ctr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endParaRPr lang="tr-TR" sz="2000" b="1" u="sng" dirty="0" smtClean="0">
              <a:solidFill>
                <a:srgbClr val="FEB63B"/>
              </a:solidFill>
              <a:cs typeface="Calibri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Stress tests</a:t>
            </a:r>
            <a:r>
              <a:rPr lang="tr-TR" sz="2100" dirty="0" smtClean="0">
                <a:solidFill>
                  <a:srgbClr val="032D64"/>
                </a:solidFill>
                <a:cs typeface="Calibri" pitchFamily="34" charset="0"/>
              </a:rPr>
              <a:t> (</a:t>
            </a: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stress tests, reverse stress tests, sensitivity analysis</a:t>
            </a:r>
            <a:r>
              <a:rPr lang="tr-TR" sz="2100" dirty="0" smtClean="0">
                <a:solidFill>
                  <a:srgbClr val="032D64"/>
                </a:solidFill>
                <a:cs typeface="Calibri" pitchFamily="34" charset="0"/>
              </a:rPr>
              <a:t>)</a:t>
            </a:r>
            <a:endParaRPr lang="en-US" sz="2100" dirty="0">
              <a:solidFill>
                <a:srgbClr val="032D64"/>
              </a:solidFill>
              <a:cs typeface="Calibri" pitchFamily="34" charset="0"/>
            </a:endParaRPr>
          </a:p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Back tests</a:t>
            </a:r>
            <a:endParaRPr lang="en-US" sz="2100" dirty="0">
              <a:solidFill>
                <a:srgbClr val="032D64"/>
              </a:solidFill>
              <a:cs typeface="Calibri" pitchFamily="34" charset="0"/>
            </a:endParaRPr>
          </a:p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>
                <a:solidFill>
                  <a:srgbClr val="032D64"/>
                </a:solidFill>
                <a:cs typeface="Calibri" pitchFamily="34" charset="0"/>
              </a:rPr>
              <a:t>Liquidity risk </a:t>
            </a: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control</a:t>
            </a:r>
            <a:r>
              <a:rPr lang="tr-TR" sz="2100" dirty="0" smtClean="0">
                <a:solidFill>
                  <a:srgbClr val="032D64"/>
                </a:solidFill>
                <a:cs typeface="Calibri" pitchFamily="34" charset="0"/>
              </a:rPr>
              <a:t>s</a:t>
            </a:r>
            <a:endParaRPr lang="en-US" sz="2100" dirty="0">
              <a:solidFill>
                <a:srgbClr val="032D64"/>
              </a:solidFill>
              <a:cs typeface="Calibri" pitchFamily="34" charset="0"/>
            </a:endParaRPr>
          </a:p>
          <a:p>
            <a:pPr marL="457200" lvl="2" indent="-457200" algn="just" defTabSz="45720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100" dirty="0">
                <a:solidFill>
                  <a:srgbClr val="032D64"/>
                </a:solidFill>
                <a:cs typeface="Calibri" pitchFamily="34" charset="0"/>
              </a:rPr>
              <a:t>Credit and concentration risk </a:t>
            </a:r>
            <a:r>
              <a:rPr lang="en-US" sz="2100" dirty="0" smtClean="0">
                <a:solidFill>
                  <a:srgbClr val="032D64"/>
                </a:solidFill>
                <a:cs typeface="Calibri" pitchFamily="34" charset="0"/>
              </a:rPr>
              <a:t>controls</a:t>
            </a:r>
            <a:endParaRPr lang="en-US" sz="2100" dirty="0">
              <a:solidFill>
                <a:srgbClr val="032D64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40000">
        <p:split orient="vert"/>
        <p:sndAc>
          <p:stSnd>
            <p:snd r:embed="rId2" name="chimes.wav"/>
          </p:stSnd>
        </p:sndAc>
      </p:transition>
    </mc:Choice>
    <mc:Fallback>
      <p:transition spd="slow" advTm="40000">
        <p:split orient="vert"/>
        <p:sndAc>
          <p:stSnd>
            <p:snd r:embed="rId2" name="chimes.wav"/>
          </p:stSnd>
        </p:sndAc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4602" y="1847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032D64"/>
                </a:solidFill>
                <a:latin typeface="ErasDemi" pitchFamily="2" charset="-94"/>
                <a:cs typeface="Arial"/>
              </a:rPr>
              <a:t>Takasbank CCP Model</a:t>
            </a:r>
            <a:endParaRPr lang="en-US" sz="3200" dirty="0">
              <a:solidFill>
                <a:srgbClr val="032D64"/>
              </a:solidFill>
              <a:latin typeface="ErasDemi" pitchFamily="2" charset="-94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46151" y="1394559"/>
            <a:ext cx="6223391" cy="55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r>
              <a:rPr lang="tr-TR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Takasbank’s</a:t>
            </a:r>
            <a:r>
              <a:rPr lang="tr-T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 </a:t>
            </a: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Dedicated &amp;Committed Capital</a:t>
            </a:r>
          </a:p>
          <a:p>
            <a:pPr marL="0" lvl="2" indent="0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endParaRPr lang="tr-TR" b="1" u="sng" dirty="0">
              <a:solidFill>
                <a:srgbClr val="FEB63B"/>
              </a:solidFill>
              <a:cs typeface="Calibri" pitchFamily="34" charset="0"/>
            </a:endParaRPr>
          </a:p>
          <a:p>
            <a:pPr marL="0" lvl="2" indent="0">
              <a:buClr>
                <a:srgbClr val="EEECE1">
                  <a:lumMod val="50000"/>
                </a:srgbClr>
              </a:buClr>
              <a:buSzPct val="80000"/>
              <a:buFont typeface="Arial"/>
              <a:buNone/>
              <a:defRPr/>
            </a:pPr>
            <a:endParaRPr lang="tr-TR" b="1" u="sng" dirty="0" smtClean="0">
              <a:solidFill>
                <a:srgbClr val="FEB63B"/>
              </a:solidFill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93674" y="2174270"/>
            <a:ext cx="6760029" cy="4299857"/>
          </a:xfrm>
          <a:prstGeom prst="roundRect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3303" y="2263550"/>
            <a:ext cx="5042731" cy="9175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Minimum capital requirement under banking regulation for credit , market and operational risks (Basel 2 Pillar One)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03303" y="3268312"/>
            <a:ext cx="5042733" cy="953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Internal capital allocation for business risks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restructuring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costs 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(75% of the previous year’s operational expenses related to CCP services)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03303" y="4308533"/>
            <a:ext cx="5071292" cy="9535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kern="0" dirty="0">
                <a:solidFill>
                  <a:srgbClr val="002060"/>
                </a:solidFill>
                <a:latin typeface="Calibri"/>
              </a:rPr>
              <a:t>Dedicated capital of Takasbank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kern="0" dirty="0">
                <a:solidFill>
                  <a:srgbClr val="002060"/>
                </a:solidFill>
                <a:latin typeface="Calibri"/>
              </a:rPr>
              <a:t>for CCP services (for covered </a:t>
            </a:r>
            <a:r>
              <a:rPr lang="tr-TR" kern="0" dirty="0" err="1">
                <a:solidFill>
                  <a:srgbClr val="002060"/>
                </a:solidFill>
                <a:latin typeface="Calibri"/>
              </a:rPr>
              <a:t>risks</a:t>
            </a:r>
            <a:r>
              <a:rPr lang="tr-TR" kern="0" dirty="0">
                <a:solidFill>
                  <a:srgbClr val="002060"/>
                </a:solidFill>
                <a:latin typeface="Calibri"/>
              </a:rPr>
              <a:t>):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kern="0" dirty="0">
                <a:solidFill>
                  <a:srgbClr val="002060"/>
                </a:solidFill>
                <a:latin typeface="Calibri"/>
              </a:rPr>
              <a:t>(25% of A+B)</a:t>
            </a:r>
            <a:endParaRPr lang="en-US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7582" y="5363128"/>
            <a:ext cx="5042733" cy="10175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Commitment made from the remaining capital of Takasbank: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Regulatory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Capital -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A-B-C- Other Internal Capital Allocations under Basel 2 Pillar Two)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2395634" y="2285682"/>
            <a:ext cx="380998" cy="969377"/>
          </a:xfrm>
          <a:prstGeom prst="leftBrac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2375459" y="3291764"/>
            <a:ext cx="380998" cy="969377"/>
          </a:xfrm>
          <a:prstGeom prst="leftBrac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2362202" y="4300607"/>
            <a:ext cx="380998" cy="969377"/>
          </a:xfrm>
          <a:prstGeom prst="leftBrac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2362202" y="5380465"/>
            <a:ext cx="380998" cy="969377"/>
          </a:xfrm>
          <a:prstGeom prst="leftBrac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2238" y="2290849"/>
            <a:ext cx="505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A</a:t>
            </a:r>
            <a:endParaRPr kumimoji="0" lang="en-US" sz="54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23518" y="3298032"/>
            <a:ext cx="505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4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kumimoji="0" lang="en-US" sz="54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23518" y="4286803"/>
            <a:ext cx="505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4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endParaRPr kumimoji="0" lang="en-US" sz="54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23518" y="5380465"/>
            <a:ext cx="505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4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endParaRPr kumimoji="0" lang="en-US" sz="54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13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5104" y="248455"/>
            <a:ext cx="37818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Equities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Cutoffs</a:t>
            </a:r>
            <a:endParaRPr lang="en-US" sz="27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1428" y="1512574"/>
            <a:ext cx="9506974" cy="4596175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4472C4">
                  <a:lumMod val="50000"/>
                </a:srgb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Borsa Istanbul</a:t>
            </a:r>
          </a:p>
          <a:p>
            <a:pPr marL="514350" indent="-28575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First session; 		T                09:15-12:30</a:t>
            </a:r>
          </a:p>
          <a:p>
            <a:pPr marL="971550" indent="-28575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Opening session; 	T 	09:15-09:35 </a:t>
            </a:r>
          </a:p>
          <a:p>
            <a:pPr marL="971550" indent="-28575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Continuous Auction; 	T 	09:35-12:30</a:t>
            </a:r>
          </a:p>
          <a:p>
            <a:pPr marL="971550" indent="-28575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Second Session; 	T 	14:00-17:40</a:t>
            </a:r>
          </a:p>
          <a:p>
            <a:pPr marL="971550" indent="-28575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Opening session; 	T 	14:00-14:15</a:t>
            </a:r>
          </a:p>
          <a:p>
            <a:pPr marL="971550" indent="-28575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Continuous Auction; 	T 	14:15- 17:30</a:t>
            </a:r>
          </a:p>
          <a:p>
            <a:pPr marL="971550" indent="-28575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Closing Session; 	T 	17:30 – 17:40</a:t>
            </a:r>
            <a:endParaRPr lang="tr-TR" sz="1700" b="1" dirty="0">
              <a:solidFill>
                <a:prstClr val="black"/>
              </a:solidFill>
              <a:cs typeface="Arial" charset="0"/>
            </a:endParaRPr>
          </a:p>
          <a:p>
            <a:pPr marL="971550" indent="-28575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</a:pPr>
            <a:endParaRPr lang="en-US" sz="17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4472C4">
                  <a:lumMod val="50000"/>
                </a:srgb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Takasbank</a:t>
            </a:r>
          </a:p>
          <a:p>
            <a:pPr marL="514350" indent="-28575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Security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 Settlement time 	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       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 T+2	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  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8:00-16: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45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 (same-day default payment: 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19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55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marL="514350" indent="-28575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Cash Settlement time                        </a:t>
            </a:r>
            <a:r>
              <a:rPr lang="tr-TR" sz="1700" b="1" dirty="0" smtClean="0">
                <a:solidFill>
                  <a:prstClr val="black"/>
                </a:solidFill>
                <a:cs typeface="Arial" charset="0"/>
              </a:rPr>
              <a:t>         </a:t>
            </a:r>
            <a:r>
              <a:rPr lang="en-US" sz="17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T+2 	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  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8:30-16: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45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 (same-day default payment: 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19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55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marL="514350" indent="-28575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Cut-off time for equity obligations  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700" b="1" dirty="0" smtClean="0">
                <a:solidFill>
                  <a:prstClr val="black"/>
                </a:solidFill>
                <a:cs typeface="Arial" charset="0"/>
              </a:rPr>
              <a:t>        </a:t>
            </a:r>
            <a:r>
              <a:rPr lang="en-US" sz="1700" b="1" dirty="0" smtClean="0">
                <a:solidFill>
                  <a:prstClr val="black"/>
                </a:solidFill>
                <a:cs typeface="Arial" charset="0"/>
              </a:rPr>
              <a:t>T+2 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  16:45</a:t>
            </a:r>
            <a:endParaRPr lang="en-US" sz="1700" b="1" dirty="0">
              <a:solidFill>
                <a:prstClr val="black"/>
              </a:solidFill>
              <a:cs typeface="Arial" charset="0"/>
            </a:endParaRPr>
          </a:p>
          <a:p>
            <a:pPr marL="514350" indent="-285750">
              <a:spcBef>
                <a:spcPct val="20000"/>
              </a:spcBef>
              <a:buClr>
                <a:srgbClr val="EEECE1">
                  <a:lumMod val="50000"/>
                </a:srgbClr>
              </a:buClr>
              <a:buSzPct val="80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Cut-off time for cash obligations  	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  </a:t>
            </a:r>
            <a:r>
              <a:rPr lang="tr-TR" sz="1700" b="1" dirty="0" smtClean="0">
                <a:solidFill>
                  <a:prstClr val="black"/>
                </a:solidFill>
                <a:cs typeface="Arial" charset="0"/>
              </a:rPr>
              <a:t>      </a:t>
            </a:r>
            <a:r>
              <a:rPr lang="en-US" sz="1700" b="1" dirty="0" smtClean="0">
                <a:solidFill>
                  <a:prstClr val="black"/>
                </a:solidFill>
                <a:cs typeface="Arial" charset="0"/>
              </a:rPr>
              <a:t>T+2 </a:t>
            </a:r>
            <a:r>
              <a:rPr lang="en-US" sz="17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  16:45</a:t>
            </a:r>
            <a:endParaRPr lang="en-US" sz="1700" b="1" dirty="0">
              <a:solidFill>
                <a:prstClr val="black"/>
              </a:solidFill>
              <a:cs typeface="Arial" charset="0"/>
            </a:endParaRPr>
          </a:p>
          <a:p>
            <a:pPr algn="just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8479" y="248455"/>
            <a:ext cx="27750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endParaRPr lang="en-US" sz="27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0105" y="1769083"/>
            <a:ext cx="4271790" cy="681721"/>
            <a:chOff x="0" y="2497"/>
            <a:chExt cx="4096601" cy="120136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2497"/>
              <a:ext cx="4096601" cy="120136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8646" y="61143"/>
              <a:ext cx="4037955" cy="108406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dirty="0">
                  <a:solidFill>
                    <a:prstClr val="black"/>
                  </a:solidFill>
                  <a:cs typeface="Arial" charset="0"/>
                </a:rPr>
                <a:t>General </a:t>
              </a:r>
              <a:r>
                <a:rPr lang="tr-TR" b="1" dirty="0" err="1">
                  <a:solidFill>
                    <a:prstClr val="black"/>
                  </a:solidFill>
                  <a:cs typeface="Arial" charset="0"/>
                </a:rPr>
                <a:t>Clearing</a:t>
              </a:r>
              <a:r>
                <a:rPr lang="tr-TR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tr-TR" b="1" dirty="0" err="1">
                  <a:solidFill>
                    <a:prstClr val="black"/>
                  </a:solidFill>
                  <a:cs typeface="Arial" charset="0"/>
                </a:rPr>
                <a:t>Member</a:t>
              </a:r>
              <a:r>
                <a:rPr lang="tr-TR" b="1" dirty="0">
                  <a:solidFill>
                    <a:prstClr val="black"/>
                  </a:solidFill>
                  <a:cs typeface="Arial" charset="0"/>
                </a:rPr>
                <a:t> (GCM)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60105" y="2733061"/>
            <a:ext cx="4271790" cy="734823"/>
            <a:chOff x="0" y="2497"/>
            <a:chExt cx="4096601" cy="120136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2497"/>
              <a:ext cx="4096601" cy="120136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58646" y="112787"/>
              <a:ext cx="4037955" cy="108406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dirty="0">
                  <a:solidFill>
                    <a:prstClr val="black"/>
                  </a:solidFill>
                  <a:cs typeface="Arial" charset="0"/>
                </a:rPr>
                <a:t>Direct </a:t>
              </a:r>
              <a:r>
                <a:rPr lang="tr-TR" b="1" dirty="0" err="1">
                  <a:solidFill>
                    <a:prstClr val="black"/>
                  </a:solidFill>
                  <a:cs typeface="Arial" charset="0"/>
                </a:rPr>
                <a:t>Clearing</a:t>
              </a:r>
              <a:r>
                <a:rPr lang="tr-TR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tr-TR" b="1" dirty="0" err="1">
                  <a:solidFill>
                    <a:prstClr val="black"/>
                  </a:solidFill>
                  <a:cs typeface="Arial" charset="0"/>
                </a:rPr>
                <a:t>Member</a:t>
              </a:r>
              <a:r>
                <a:rPr lang="tr-TR" b="1" dirty="0">
                  <a:solidFill>
                    <a:prstClr val="black"/>
                  </a:solidFill>
                  <a:cs typeface="Arial" charset="0"/>
                </a:rPr>
                <a:t>(DCM)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60105" y="3832161"/>
            <a:ext cx="4271790" cy="734823"/>
            <a:chOff x="0" y="2497"/>
            <a:chExt cx="4096601" cy="120136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2497"/>
              <a:ext cx="4096601" cy="120136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9824" y="61142"/>
              <a:ext cx="4037955" cy="108406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dirty="0" err="1">
                  <a:solidFill>
                    <a:prstClr val="black"/>
                  </a:solidFill>
                  <a:cs typeface="Arial" charset="0"/>
                </a:rPr>
                <a:t>Non-Clearing</a:t>
              </a:r>
              <a:r>
                <a:rPr lang="tr-TR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tr-TR" b="1" dirty="0" err="1">
                  <a:solidFill>
                    <a:prstClr val="black"/>
                  </a:solidFill>
                  <a:cs typeface="Arial" charset="0"/>
                </a:rPr>
                <a:t>Member</a:t>
              </a:r>
              <a:r>
                <a:rPr lang="tr-TR" b="1" dirty="0">
                  <a:solidFill>
                    <a:prstClr val="black"/>
                  </a:solidFill>
                  <a:cs typeface="Arial" charset="0"/>
                </a:rPr>
                <a:t>(NCM)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2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6250" y="248455"/>
            <a:ext cx="29195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sz="27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sz="27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01" y="1175515"/>
            <a:ext cx="8490562" cy="56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40000">
        <p:split orient="vert"/>
        <p:sndAc>
          <p:stSnd>
            <p:snd r:embed="rId3" name="chimes.wav"/>
          </p:stSnd>
        </p:sndAc>
      </p:transition>
    </mc:Choice>
    <mc:Fallback xmlns="">
      <p:transition spd="slow" advTm="40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9AB-1C4D-499D-B48D-375C08B2F32B}" type="slidenum">
              <a:rPr lang="tr-TR" smtClean="0"/>
              <a:t>9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6520" y="1851932"/>
            <a:ext cx="5157787" cy="3684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Trade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amendtments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for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as </a:t>
            </a: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below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issues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will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be done in  </a:t>
            </a: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Takasbank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Clearing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System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algn="just"/>
            <a:endParaRPr lang="tr-TR" sz="1700" b="1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Client </a:t>
            </a: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number</a:t>
            </a:r>
            <a:endParaRPr lang="tr-TR" sz="1700" b="1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tr-TR" sz="1700" b="1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Fund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Code</a:t>
            </a:r>
            <a:endParaRPr lang="tr-TR" sz="1700" b="1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tr-TR" sz="1700" b="1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Account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category</a:t>
            </a:r>
            <a:r>
              <a:rPr lang="tr-TR" sz="1700" b="1" dirty="0">
                <a:solidFill>
                  <a:prstClr val="black"/>
                </a:solidFill>
                <a:cs typeface="Arial" charset="0"/>
              </a:rPr>
              <a:t> (House/Client/</a:t>
            </a:r>
            <a:r>
              <a:rPr lang="tr-TR" sz="1700" b="1" dirty="0" err="1">
                <a:solidFill>
                  <a:prstClr val="black"/>
                </a:solidFill>
                <a:cs typeface="Arial" charset="0"/>
              </a:rPr>
              <a:t>Fund</a:t>
            </a:r>
            <a:r>
              <a:rPr lang="tr-TR" sz="1700" b="1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en-US" sz="17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9788" y="738771"/>
            <a:ext cx="5066490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Amendment</a:t>
            </a:r>
            <a:endParaRPr lang="en-US" sz="27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1"/>
          <p:cNvSpPr txBox="1">
            <a:spLocks noGrp="1"/>
          </p:cNvSpPr>
          <p:nvPr>
            <p:ph sz="quarter" idx="4"/>
          </p:nvPr>
        </p:nvSpPr>
        <p:spPr>
          <a:xfrm>
            <a:off x="6170612" y="1851932"/>
            <a:ext cx="5183188" cy="36845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09FC2"/>
                </a:solidFill>
                <a:latin typeface="Concord Thin"/>
                <a:ea typeface="+mn-ea"/>
                <a:cs typeface="Concord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None/>
            </a:pP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It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will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be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possible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to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transfer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the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positions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one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member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to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another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member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. </a:t>
            </a:r>
          </a:p>
          <a:p>
            <a:pPr marL="0" indent="0" algn="just" defTabSz="914400">
              <a:buNone/>
            </a:pPr>
            <a:endParaRPr lang="tr-TR" sz="1700" b="1" dirty="0" smtClean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0" indent="0" algn="just" defTabSz="914400">
              <a:buNone/>
            </a:pPr>
            <a:r>
              <a:rPr lang="tr-TR" sz="1700" b="1" dirty="0" err="1" smtClean="0">
                <a:solidFill>
                  <a:prstClr val="black"/>
                </a:solidFill>
                <a:latin typeface="+mn-lt"/>
                <a:cs typeface="Arial" charset="0"/>
              </a:rPr>
              <a:t>There</a:t>
            </a:r>
            <a:r>
              <a:rPr lang="tr-TR" sz="1700" b="1" dirty="0" smtClean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are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3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types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of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give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up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.</a:t>
            </a:r>
          </a:p>
          <a:p>
            <a:pPr marL="0" indent="0" algn="just" defTabSz="914400">
              <a:buNone/>
            </a:pP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		</a:t>
            </a:r>
          </a:p>
          <a:p>
            <a:pPr marL="57150" lvl="2" indent="-285750" algn="just" defTabSz="914400">
              <a:buFont typeface="Wingdings" panose="05000000000000000000" pitchFamily="2" charset="2"/>
              <a:buChar char="§"/>
              <a:defRPr/>
            </a:pP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During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the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Order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entering</a:t>
            </a:r>
            <a:endParaRPr lang="tr-TR" sz="1700" b="1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57150" lvl="2" indent="-285750" algn="just" defTabSz="914400">
              <a:buFont typeface="Wingdings" panose="05000000000000000000" pitchFamily="2" charset="2"/>
              <a:buChar char="§"/>
              <a:defRPr/>
            </a:pP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After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order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entering</a:t>
            </a:r>
            <a:endParaRPr lang="tr-TR" sz="1700" b="1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57150" lvl="2" indent="-285750" algn="just" defTabSz="914400">
              <a:buFont typeface="Wingdings" panose="05000000000000000000" pitchFamily="2" charset="2"/>
              <a:buChar char="§"/>
              <a:defRPr/>
            </a:pP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Position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Transfer</a:t>
            </a:r>
          </a:p>
          <a:p>
            <a:pPr marL="0" algn="just" defTabSz="914400"/>
            <a:endParaRPr lang="tr-TR" sz="1700" b="1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0" indent="0" algn="just" defTabSz="914400">
              <a:buNone/>
            </a:pP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For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occuring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the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give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up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,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member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who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gets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the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transfer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should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approve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the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take</a:t>
            </a:r>
            <a:r>
              <a:rPr lang="tr-TR" sz="1700" b="1" dirty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tr-TR" sz="1700" b="1" dirty="0" err="1">
                <a:solidFill>
                  <a:prstClr val="black"/>
                </a:solidFill>
                <a:latin typeface="+mn-lt"/>
                <a:cs typeface="Arial" charset="0"/>
              </a:rPr>
              <a:t>up</a:t>
            </a:r>
            <a:endParaRPr lang="tr-TR" sz="1700" b="1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174549" y="738771"/>
            <a:ext cx="5183188" cy="823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Poisition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Transfer</a:t>
            </a:r>
          </a:p>
          <a:p>
            <a:pPr marL="342900" indent="-342900" algn="ctr">
              <a:spcBef>
                <a:spcPct val="0"/>
              </a:spcBef>
            </a:pP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Give-up</a:t>
            </a:r>
            <a:r>
              <a:rPr lang="tr-TR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27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Take-up</a:t>
            </a:r>
            <a:r>
              <a:rPr lang="tr-TR" sz="27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7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40000">
        <p:split orient="vert"/>
        <p:sndAc>
          <p:stSnd>
            <p:snd r:embed="rId2" name="chimes.wav"/>
          </p:stSnd>
        </p:sndAc>
      </p:transition>
    </mc:Choice>
    <mc:Fallback>
      <p:transition spd="slow" advTm="40000">
        <p:split orient="vert"/>
        <p:sndAc>
          <p:stSnd>
            <p:snd r:embed="rId2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3276</Words>
  <Application>Microsoft Office PowerPoint</Application>
  <PresentationFormat>Widescreen</PresentationFormat>
  <Paragraphs>594</Paragraphs>
  <Slides>52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</vt:lpstr>
      <vt:lpstr>Calibri</vt:lpstr>
      <vt:lpstr>Calibri Light</vt:lpstr>
      <vt:lpstr>Concord Thin</vt:lpstr>
      <vt:lpstr>Courier New</vt:lpstr>
      <vt:lpstr>ErasDemi</vt:lpstr>
      <vt:lpstr>ErasMedium</vt:lpstr>
      <vt:lpstr>Iskoola Pota</vt:lpstr>
      <vt:lpstr>Tahoma</vt:lpstr>
      <vt:lpstr>Times New Roman</vt:lpstr>
      <vt:lpstr>Wingdings</vt:lpstr>
      <vt:lpstr>Office Theme</vt:lpstr>
      <vt:lpstr>1_Office Theme</vt:lpstr>
      <vt:lpstr> Capital Markets Board of TURKEY   </vt:lpstr>
      <vt:lpstr>PowerPoint Presentation</vt:lpstr>
      <vt:lpstr>PowerPoint Presentation</vt:lpstr>
      <vt:lpstr>PowerPoint Presentation</vt:lpstr>
      <vt:lpstr>Equity Market Post Trade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DEBT SECURITIES MARKET POST TRADE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Takasbank CCP Model</vt:lpstr>
      <vt:lpstr>PowerPoint Presentation</vt:lpstr>
    </vt:vector>
  </TitlesOfParts>
  <Company>Takasbank Genel Merkez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İNSAN KAYNAKLARI VE DESTEK HİZMETLERİ BÖLÜMÜ</dc:title>
  <dc:creator>Semra Arar</dc:creator>
  <cp:lastModifiedBy>Ebru AKBULUT</cp:lastModifiedBy>
  <cp:revision>265</cp:revision>
  <cp:lastPrinted>2017-03-24T15:09:27Z</cp:lastPrinted>
  <dcterms:created xsi:type="dcterms:W3CDTF">2017-01-26T15:20:29Z</dcterms:created>
  <dcterms:modified xsi:type="dcterms:W3CDTF">2017-03-24T15:11:24Z</dcterms:modified>
</cp:coreProperties>
</file>